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517" y="7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E0F8-2938-49CA-B6AD-8BFDF27EA806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E20A-7259-4AE2-9618-8C21D527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E0F8-2938-49CA-B6AD-8BFDF27EA806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E20A-7259-4AE2-9618-8C21D527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E0F8-2938-49CA-B6AD-8BFDF27EA806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E20A-7259-4AE2-9618-8C21D527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E0F8-2938-49CA-B6AD-8BFDF27EA806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E20A-7259-4AE2-9618-8C21D527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E0F8-2938-49CA-B6AD-8BFDF27EA806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E20A-7259-4AE2-9618-8C21D527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E0F8-2938-49CA-B6AD-8BFDF27EA806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E20A-7259-4AE2-9618-8C21D527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E0F8-2938-49CA-B6AD-8BFDF27EA806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E20A-7259-4AE2-9618-8C21D527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E0F8-2938-49CA-B6AD-8BFDF27EA806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E20A-7259-4AE2-9618-8C21D527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E0F8-2938-49CA-B6AD-8BFDF27EA806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E20A-7259-4AE2-9618-8C21D527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E0F8-2938-49CA-B6AD-8BFDF27EA806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E20A-7259-4AE2-9618-8C21D527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E0F8-2938-49CA-B6AD-8BFDF27EA806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E20A-7259-4AE2-9618-8C21D527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E0F8-2938-49CA-B6AD-8BFDF27EA806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AE20A-7259-4AE2-9618-8C21D527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8021"/>
            <a:ext cx="3124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Yellow Perch  (</a:t>
            </a:r>
            <a:r>
              <a:rPr lang="en-US" sz="1600" b="1" i="1" dirty="0" err="1" smtClean="0"/>
              <a:t>Perca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flavescens</a:t>
            </a:r>
            <a:r>
              <a:rPr lang="en-US" sz="1600" b="1" i="1" dirty="0" smtClean="0"/>
              <a:t>)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581400" y="0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Catfish (both Channel and White)</a:t>
            </a:r>
            <a:endParaRPr lang="en-US" sz="1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4495800"/>
            <a:ext cx="3124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Striped Bass (</a:t>
            </a:r>
            <a:r>
              <a:rPr lang="en-US" sz="1600" b="1" i="1" dirty="0" err="1" smtClean="0"/>
              <a:t>Morone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saxatilis</a:t>
            </a:r>
            <a:r>
              <a:rPr lang="en-US" sz="1600" b="1" i="1" dirty="0" smtClean="0"/>
              <a:t>)</a:t>
            </a:r>
            <a:endParaRPr lang="en-US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429000" y="4495800"/>
            <a:ext cx="350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Brown Bullhead (</a:t>
            </a:r>
            <a:r>
              <a:rPr lang="en-US" sz="1600" b="1" i="1" dirty="0" err="1" smtClean="0"/>
              <a:t>Ameiurus</a:t>
            </a:r>
            <a:r>
              <a:rPr lang="en-US" sz="1600" b="1" i="1" dirty="0" smtClean="0"/>
              <a:t> nebulosus)</a:t>
            </a:r>
            <a:endParaRPr lang="en-US" sz="1600" b="1" dirty="0"/>
          </a:p>
        </p:txBody>
      </p:sp>
      <p:pic>
        <p:nvPicPr>
          <p:cNvPr id="9" name="Picture 8" descr="striped bass from J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4953000"/>
            <a:ext cx="986017" cy="44843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1143000"/>
            <a:ext cx="35052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Average size and lifespan:</a:t>
            </a:r>
            <a:r>
              <a:rPr lang="en-US" sz="1400" dirty="0" smtClean="0"/>
              <a:t>  6-8 inches, 7 years </a:t>
            </a:r>
          </a:p>
          <a:p>
            <a:r>
              <a:rPr lang="en-US" sz="1400" u="sng" dirty="0" smtClean="0"/>
              <a:t>Habitat</a:t>
            </a:r>
            <a:r>
              <a:rPr lang="en-US" sz="1400" dirty="0" smtClean="0"/>
              <a:t>:  Freshwater shorelines,  brackish water, vegetated shallows, ponds, lakes, and streams.  </a:t>
            </a:r>
          </a:p>
          <a:p>
            <a:r>
              <a:rPr lang="en-US" sz="1400" u="sng" dirty="0" err="1" smtClean="0"/>
              <a:t>Diadromous</a:t>
            </a:r>
            <a:r>
              <a:rPr lang="en-US" sz="1400" dirty="0" smtClean="0"/>
              <a:t>? : No</a:t>
            </a:r>
          </a:p>
          <a:p>
            <a:r>
              <a:rPr lang="en-US" sz="1400" u="sng" dirty="0" smtClean="0"/>
              <a:t>Life cycle</a:t>
            </a:r>
            <a:r>
              <a:rPr lang="en-US" sz="1400" dirty="0" smtClean="0"/>
              <a:t>: Hatches from an egg, lives near where it hatched, often travels to deeper water in winter.  </a:t>
            </a:r>
            <a:endParaRPr lang="en-US" sz="1400" dirty="0"/>
          </a:p>
          <a:p>
            <a:r>
              <a:rPr lang="en-US" sz="1400" u="sng" dirty="0" smtClean="0"/>
              <a:t>Feeding</a:t>
            </a:r>
            <a:r>
              <a:rPr lang="en-US" sz="1400" dirty="0" smtClean="0"/>
              <a:t>:  Immature insects, larger invertebrates,  worms, small fish, eggs of other fish.  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505200" y="1219200"/>
            <a:ext cx="3352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/>
              <a:t>Average size and </a:t>
            </a:r>
            <a:r>
              <a:rPr lang="en-US" sz="1400" u="sng" dirty="0" smtClean="0"/>
              <a:t>lifespan:</a:t>
            </a:r>
            <a:r>
              <a:rPr lang="en-US" sz="1400" dirty="0" smtClean="0"/>
              <a:t> 12-16 inches, 15 -20 years</a:t>
            </a:r>
          </a:p>
          <a:p>
            <a:r>
              <a:rPr lang="en-US" sz="1400" u="sng" dirty="0" smtClean="0"/>
              <a:t>Habitat: </a:t>
            </a:r>
            <a:r>
              <a:rPr lang="en-US" sz="1400" dirty="0" smtClean="0"/>
              <a:t>Fresh and brackish water, in large rivers &amp; estuaries.  </a:t>
            </a:r>
            <a:endParaRPr lang="en-US" sz="1400" dirty="0"/>
          </a:p>
          <a:p>
            <a:r>
              <a:rPr lang="en-US" sz="1400" u="sng" dirty="0" err="1" smtClean="0"/>
              <a:t>Diadromous</a:t>
            </a:r>
            <a:r>
              <a:rPr lang="en-US" sz="1400" u="sng" dirty="0" smtClean="0"/>
              <a:t>? </a:t>
            </a:r>
            <a:r>
              <a:rPr lang="en-US" sz="1400" dirty="0" smtClean="0"/>
              <a:t>: No</a:t>
            </a:r>
          </a:p>
          <a:p>
            <a:r>
              <a:rPr lang="en-US" sz="1400" u="sng" dirty="0" smtClean="0"/>
              <a:t>Life cycle</a:t>
            </a:r>
            <a:r>
              <a:rPr lang="en-US" sz="1400" dirty="0" smtClean="0"/>
              <a:t>: Hatches from egg, grows up near where it hatched.  </a:t>
            </a:r>
          </a:p>
          <a:p>
            <a:r>
              <a:rPr lang="en-US" sz="1400" u="sng" dirty="0" smtClean="0"/>
              <a:t>Feeding:</a:t>
            </a:r>
            <a:r>
              <a:rPr lang="en-US" sz="1400" dirty="0" smtClean="0"/>
              <a:t> Detritus, vegetation, small crustaceans &amp; fish, invertebrates</a:t>
            </a:r>
            <a:r>
              <a:rPr lang="en-US" sz="1600" dirty="0" smtClean="0"/>
              <a:t>.</a:t>
            </a:r>
          </a:p>
          <a:p>
            <a:endParaRPr lang="en-US" sz="1600" dirty="0" smtClean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5638800"/>
            <a:ext cx="33528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Average size and lifespan</a:t>
            </a:r>
            <a:r>
              <a:rPr lang="en-US" sz="1400" dirty="0" smtClean="0"/>
              <a:t>: 30-40 inches, up to 30 years</a:t>
            </a:r>
          </a:p>
          <a:p>
            <a:r>
              <a:rPr lang="en-US" sz="1400" u="sng" dirty="0" smtClean="0"/>
              <a:t>Habitat</a:t>
            </a:r>
            <a:r>
              <a:rPr lang="en-US" sz="1400" dirty="0" smtClean="0"/>
              <a:t>:  Open water in rivers, estuaries, bays, and the ocean.</a:t>
            </a:r>
            <a:endParaRPr lang="en-US" sz="1400" dirty="0"/>
          </a:p>
          <a:p>
            <a:r>
              <a:rPr lang="en-US" sz="1400" u="sng" dirty="0" err="1" smtClean="0"/>
              <a:t>Diadromous</a:t>
            </a:r>
            <a:r>
              <a:rPr lang="en-US" sz="1400" u="sng" dirty="0" smtClean="0"/>
              <a:t>?</a:t>
            </a:r>
            <a:r>
              <a:rPr lang="en-US" sz="1400" dirty="0" smtClean="0"/>
              <a:t>: Yes</a:t>
            </a:r>
          </a:p>
          <a:p>
            <a:r>
              <a:rPr lang="en-US" sz="1400" u="sng" dirty="0" smtClean="0"/>
              <a:t>Life cycle</a:t>
            </a:r>
            <a:r>
              <a:rPr lang="en-US" sz="1400" dirty="0" smtClean="0"/>
              <a:t>: Hatches from an egg in freshwater, migrates to the ocean after 1-2 years, returns to fresh water to spawn when 4-7 years old.  </a:t>
            </a:r>
            <a:endParaRPr lang="en-US" sz="1400" dirty="0"/>
          </a:p>
          <a:p>
            <a:r>
              <a:rPr lang="en-US" sz="1400" u="sng" dirty="0" smtClean="0"/>
              <a:t>Feeding:</a:t>
            </a:r>
            <a:r>
              <a:rPr lang="en-US" sz="1400" dirty="0" smtClean="0"/>
              <a:t>   Herring, other fish, crustaceans, worms, squid.</a:t>
            </a:r>
            <a:endParaRPr lang="en-US" sz="1600" dirty="0" smtClean="0"/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505200" y="5867400"/>
            <a:ext cx="3352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Average size and lifespan</a:t>
            </a:r>
            <a:r>
              <a:rPr lang="en-US" sz="1400" dirty="0" smtClean="0"/>
              <a:t>: 8-12 inches, 6 -8 years</a:t>
            </a:r>
          </a:p>
          <a:p>
            <a:r>
              <a:rPr lang="en-US" sz="1400" u="sng" dirty="0" smtClean="0"/>
              <a:t>Habitat</a:t>
            </a:r>
            <a:r>
              <a:rPr lang="en-US" sz="1400" dirty="0" smtClean="0"/>
              <a:t>:  Fresh and brackish water, lakes, ponds, streams, and rivers.  </a:t>
            </a:r>
          </a:p>
          <a:p>
            <a:r>
              <a:rPr lang="en-US" sz="1400" u="sng" dirty="0" err="1" smtClean="0"/>
              <a:t>Diadromous</a:t>
            </a:r>
            <a:r>
              <a:rPr lang="en-US" sz="1400" dirty="0" smtClean="0"/>
              <a:t>? : No</a:t>
            </a:r>
          </a:p>
          <a:p>
            <a:r>
              <a:rPr lang="en-US" sz="1400" u="sng" dirty="0" smtClean="0"/>
              <a:t>Life cycle:  </a:t>
            </a:r>
            <a:r>
              <a:rPr lang="en-US" sz="1400" dirty="0" smtClean="0"/>
              <a:t>Hatches from an egg, grows up near where it hatched.</a:t>
            </a:r>
          </a:p>
          <a:p>
            <a:r>
              <a:rPr lang="en-US" sz="1400" u="sng" dirty="0" smtClean="0"/>
              <a:t>Feeding:</a:t>
            </a:r>
            <a:r>
              <a:rPr lang="en-US" sz="1400" dirty="0" smtClean="0"/>
              <a:t> Algae, plants, mollusks, insects, fish eggs, small fish.  </a:t>
            </a:r>
          </a:p>
          <a:p>
            <a:endParaRPr lang="en-US" sz="1600" dirty="0" smtClean="0"/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219200" y="381000"/>
            <a:ext cx="2057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Native, small fish with colorful bands on each side.  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1447800" y="4800600"/>
            <a:ext cx="205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 popular recreational fish, these </a:t>
            </a:r>
            <a:r>
              <a:rPr lang="en-US" sz="1400" dirty="0" err="1" smtClean="0"/>
              <a:t>anadromous</a:t>
            </a:r>
            <a:r>
              <a:rPr lang="en-US" sz="1400" dirty="0" smtClean="0"/>
              <a:t> fish live their adult lives in the ocean.  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4495800" y="304800"/>
            <a:ext cx="236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Catfish are bottom-dwellers and very easy to identify because of their facial </a:t>
            </a:r>
            <a:r>
              <a:rPr lang="en-US" sz="1400" dirty="0" err="1" smtClean="0"/>
              <a:t>barbels</a:t>
            </a:r>
            <a:r>
              <a:rPr lang="en-US" sz="1400" dirty="0" smtClean="0"/>
              <a:t>.  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4953000" y="4800600"/>
            <a:ext cx="1752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This bottom dweller has poor eyesight and also has “whiskers” like the catfish.  </a:t>
            </a:r>
            <a:endParaRPr lang="en-US" sz="14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0" y="44958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352800" y="0"/>
            <a:ext cx="76200" cy="914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 descr="catfish by J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81400" y="457200"/>
            <a:ext cx="857250" cy="644652"/>
          </a:xfrm>
          <a:prstGeom prst="rect">
            <a:avLst/>
          </a:prstGeom>
        </p:spPr>
      </p:pic>
      <p:pic>
        <p:nvPicPr>
          <p:cNvPr id="11266" name="Picture 2" descr="Brown Bullhea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4953000"/>
            <a:ext cx="1219200" cy="475601"/>
          </a:xfrm>
          <a:prstGeom prst="rect">
            <a:avLst/>
          </a:prstGeom>
          <a:noFill/>
        </p:spPr>
      </p:pic>
      <p:pic>
        <p:nvPicPr>
          <p:cNvPr id="11268" name="Picture 4" descr="Yellow perch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457200"/>
            <a:ext cx="873596" cy="517278"/>
          </a:xfrm>
          <a:prstGeom prst="rect">
            <a:avLst/>
          </a:prstGeom>
          <a:noFill/>
        </p:spPr>
      </p:pic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0" y="3581400"/>
          <a:ext cx="3352800" cy="85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609600"/>
                <a:gridCol w="685800"/>
                <a:gridCol w="533400"/>
                <a:gridCol w="609600"/>
              </a:tblGrid>
              <a:tr h="233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Year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2011</a:t>
                      </a:r>
                      <a:endParaRPr lang="en-US" sz="1100" dirty="0"/>
                    </a:p>
                  </a:txBody>
                  <a:tcPr/>
                </a:tc>
              </a:tr>
              <a:tr h="29956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% lipid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 </a:t>
                      </a:r>
                      <a:r>
                        <a:rPr lang="en-US" sz="1100" dirty="0" smtClean="0"/>
                        <a:t>0.95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0.38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0.33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0.50</a:t>
                      </a:r>
                      <a:endParaRPr lang="en-US" sz="1100" dirty="0"/>
                    </a:p>
                  </a:txBody>
                  <a:tcPr/>
                </a:tc>
              </a:tr>
              <a:tr h="29956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 (# samples)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52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19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19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3505200" y="3581400"/>
          <a:ext cx="3276600" cy="800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502509"/>
                <a:gridCol w="619897"/>
                <a:gridCol w="619897"/>
                <a:gridCol w="619897"/>
              </a:tblGrid>
              <a:tr h="2667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Year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2011</a:t>
                      </a:r>
                      <a:endParaRPr lang="en-US" sz="1100" dirty="0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% lipid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6.54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7.58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4.96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5.36</a:t>
                      </a:r>
                      <a:endParaRPr lang="en-US" sz="1100" dirty="0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 (# samples)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15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22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3581401" y="8153400"/>
          <a:ext cx="3047998" cy="800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399"/>
                <a:gridCol w="533400"/>
                <a:gridCol w="533400"/>
                <a:gridCol w="490151"/>
                <a:gridCol w="576648"/>
              </a:tblGrid>
              <a:tr h="2667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Year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2011</a:t>
                      </a:r>
                      <a:endParaRPr lang="en-US" sz="1100" dirty="0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% lipid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4.17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2.45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1.27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1.31</a:t>
                      </a:r>
                      <a:endParaRPr lang="en-US" sz="1100" dirty="0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 (# samples)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19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21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76200" y="8077200"/>
          <a:ext cx="3200402" cy="800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2"/>
                <a:gridCol w="535459"/>
                <a:gridCol w="634314"/>
                <a:gridCol w="582827"/>
                <a:gridCol w="533400"/>
              </a:tblGrid>
              <a:tr h="2667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Year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2011</a:t>
                      </a:r>
                      <a:endParaRPr lang="en-US" sz="1100" dirty="0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% lipid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3.55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4.54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5.45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3.37</a:t>
                      </a:r>
                      <a:endParaRPr lang="en-US" sz="1100" dirty="0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 (# samples)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251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250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214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130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</TotalTime>
  <Words>422</Words>
  <Application>Microsoft Office PowerPoint</Application>
  <PresentationFormat>On-screen Show (4:3)</PresentationFormat>
  <Paragraphs>88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Cornelia Harris</dc:creator>
  <cp:lastModifiedBy>espositor</cp:lastModifiedBy>
  <cp:revision>88</cp:revision>
  <cp:lastPrinted>2016-05-20T18:25:44Z</cp:lastPrinted>
  <dcterms:created xsi:type="dcterms:W3CDTF">2015-08-26T14:39:23Z</dcterms:created>
  <dcterms:modified xsi:type="dcterms:W3CDTF">2016-08-25T17:50:08Z</dcterms:modified>
</cp:coreProperties>
</file>