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9" r:id="rId4"/>
    <p:sldId id="290" r:id="rId5"/>
    <p:sldId id="292" r:id="rId6"/>
    <p:sldId id="294" r:id="rId7"/>
    <p:sldId id="296" r:id="rId8"/>
    <p:sldId id="298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A800-85AE-4E17-A125-FC605EB64B86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21D28-F7D8-46D8-9D1D-04F84B889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Lesson 1 Info Cards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1. Species name</a:t>
            </a:r>
          </a:p>
          <a:p>
            <a:pPr>
              <a:buNone/>
            </a:pPr>
            <a:r>
              <a:rPr lang="en-US" sz="2000" dirty="0" smtClean="0"/>
              <a:t>2. Habitable zone</a:t>
            </a:r>
          </a:p>
          <a:p>
            <a:pPr>
              <a:buNone/>
            </a:pPr>
            <a:r>
              <a:rPr lang="en-US" sz="2000" dirty="0" smtClean="0"/>
              <a:t>3. Species diet</a:t>
            </a:r>
          </a:p>
          <a:p>
            <a:pPr>
              <a:buNone/>
            </a:pPr>
            <a:r>
              <a:rPr lang="en-US" sz="2000" dirty="0" smtClean="0"/>
              <a:t>4. Species predators </a:t>
            </a:r>
          </a:p>
          <a:p>
            <a:pPr>
              <a:buNone/>
            </a:pPr>
            <a:r>
              <a:rPr lang="en-US" sz="2000" dirty="0" smtClean="0"/>
              <a:t>5. Is the species native or invasive?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2"/>
          </p:cNvCxnSpPr>
          <p:nvPr/>
        </p:nvCxnSpPr>
        <p:spPr>
          <a:xfrm>
            <a:off x="4572000" y="457200"/>
            <a:ext cx="0" cy="452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3" idx="3"/>
          </p:cNvCxnSpPr>
          <p:nvPr/>
        </p:nvCxnSpPr>
        <p:spPr>
          <a:xfrm>
            <a:off x="457200" y="272018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457200" y="533400"/>
            <a:ext cx="3988592" cy="1520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1.  Narrow-leaf cattail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Typha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angustifolia</a:t>
            </a:r>
            <a:r>
              <a:rPr lang="en-US" sz="1600" i="1" dirty="0" smtClean="0"/>
              <a:t>)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2.  </a:t>
            </a:r>
            <a:r>
              <a:rPr lang="en-US" sz="1600" dirty="0" err="1" smtClean="0"/>
              <a:t>Graminoid</a:t>
            </a: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3.  Light, water, nutrients, and carbon dioxide </a:t>
            </a:r>
          </a:p>
          <a:p>
            <a:pPr>
              <a:buNone/>
            </a:pPr>
            <a:r>
              <a:rPr lang="en-US" sz="1600" dirty="0" smtClean="0"/>
              <a:t>4.  Muskrat </a:t>
            </a:r>
          </a:p>
          <a:p>
            <a:pPr>
              <a:buNone/>
            </a:pPr>
            <a:r>
              <a:rPr lang="en-US" sz="1600" dirty="0" smtClean="0"/>
              <a:t>5.  Native</a:t>
            </a:r>
            <a:endParaRPr lang="en-US" sz="1600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4724400" y="533400"/>
            <a:ext cx="398859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lang="en-US" sz="1600" dirty="0" smtClean="0"/>
              <a:t>Common reed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Phragmites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australis</a:t>
            </a:r>
            <a:r>
              <a:rPr lang="en-US" sz="1600" i="1" dirty="0" smtClean="0"/>
              <a:t>) 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Light, water, nutrients, and carbon dioxide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Muskrat, and Wood duck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</a:t>
            </a:r>
            <a:r>
              <a:rPr lang="en-US" sz="1600" dirty="0" smtClean="0"/>
              <a:t>Invasive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381000" y="2895600"/>
            <a:ext cx="398859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Coontail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Ceratophyllum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demersum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lang="en-US" sz="1600" dirty="0" smtClean="0"/>
              <a:t>Submerged Aquatic Vegetation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Light, water, nutrients, and carbon dioxide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</a:t>
            </a:r>
            <a:r>
              <a:rPr lang="en-US" sz="1600" dirty="0" smtClean="0"/>
              <a:t>Waterfowl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4800600" y="2895600"/>
            <a:ext cx="398859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lang="en-US" sz="1600" dirty="0" smtClean="0"/>
              <a:t>Purple loosestrife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Lythrum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salicaria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Light, water, nutrients, and carbon dioxide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</a:t>
            </a:r>
            <a:r>
              <a:rPr lang="en-US" sz="1600" dirty="0" smtClean="0"/>
              <a:t>Beetles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</a:t>
            </a:r>
            <a:r>
              <a:rPr lang="en-US" sz="1600" dirty="0" smtClean="0"/>
              <a:t>Invasive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2"/>
          </p:cNvCxnSpPr>
          <p:nvPr/>
        </p:nvCxnSpPr>
        <p:spPr>
          <a:xfrm>
            <a:off x="4572000" y="457200"/>
            <a:ext cx="0" cy="452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3" idx="3"/>
          </p:cNvCxnSpPr>
          <p:nvPr/>
        </p:nvCxnSpPr>
        <p:spPr>
          <a:xfrm>
            <a:off x="457200" y="272018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7"/>
          <p:cNvSpPr txBox="1">
            <a:spLocks noGrp="1"/>
          </p:cNvSpPr>
          <p:nvPr>
            <p:ph idx="1"/>
          </p:nvPr>
        </p:nvSpPr>
        <p:spPr>
          <a:xfrm>
            <a:off x="457200" y="533400"/>
            <a:ext cx="3988592" cy="1520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1.  </a:t>
            </a:r>
            <a:r>
              <a:rPr lang="en-US" sz="1600" dirty="0" smtClean="0"/>
              <a:t>Water-chestnut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Trapa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natans</a:t>
            </a:r>
            <a:r>
              <a:rPr lang="en-US" sz="1600" i="1" dirty="0" smtClean="0"/>
              <a:t>)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2.  </a:t>
            </a:r>
            <a:r>
              <a:rPr lang="en-US" sz="1600" dirty="0" smtClean="0"/>
              <a:t>Submerged Aquatic Vegetation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3.  Light, water, nutrients, and carbon dioxide </a:t>
            </a:r>
          </a:p>
          <a:p>
            <a:pPr>
              <a:buNone/>
            </a:pPr>
            <a:r>
              <a:rPr lang="en-US" sz="1600" dirty="0" smtClean="0"/>
              <a:t>4.  </a:t>
            </a:r>
            <a:r>
              <a:rPr lang="en-US" sz="1600" dirty="0" smtClean="0"/>
              <a:t>Beetles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5.  </a:t>
            </a:r>
            <a:r>
              <a:rPr lang="en-US" sz="1600" dirty="0" smtClean="0"/>
              <a:t>Invasive</a:t>
            </a:r>
            <a:endParaRPr lang="en-US" sz="1600" dirty="0"/>
          </a:p>
        </p:txBody>
      </p:sp>
      <p:sp>
        <p:nvSpPr>
          <p:cNvPr id="15" name="Content Placeholder 7"/>
          <p:cNvSpPr txBox="1">
            <a:spLocks/>
          </p:cNvSpPr>
          <p:nvPr/>
        </p:nvSpPr>
        <p:spPr>
          <a:xfrm>
            <a:off x="4724400" y="533400"/>
            <a:ext cx="398859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lang="en-US" sz="1600" dirty="0" smtClean="0"/>
              <a:t>Pickerelweed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Pontederia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cordata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Broadleaf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Light, water, nutrients, and carbon dioxide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Wood duck, muskrat, and carp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7"/>
          <p:cNvSpPr txBox="1">
            <a:spLocks/>
          </p:cNvSpPr>
          <p:nvPr/>
        </p:nvSpPr>
        <p:spPr>
          <a:xfrm>
            <a:off x="533400" y="2895600"/>
            <a:ext cx="398859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lang="en-US" sz="1600" dirty="0" smtClean="0"/>
              <a:t>Arrow arum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Peltandra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virginica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lang="en-US" sz="1600" dirty="0" smtClean="0"/>
              <a:t>Broadleaf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Light, water, nutrients, and carbon dioxide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Wood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duck, and muskrat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7"/>
          <p:cNvSpPr txBox="1">
            <a:spLocks/>
          </p:cNvSpPr>
          <p:nvPr/>
        </p:nvSpPr>
        <p:spPr>
          <a:xfrm>
            <a:off x="4724400" y="2895600"/>
            <a:ext cx="398859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lang="en-US" sz="1600" dirty="0" smtClean="0"/>
              <a:t>Spatterdock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Nuphar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advena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Broadleaf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Light, water, nutrients, and carbon dioxide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Muskrat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2"/>
          </p:cNvCxnSpPr>
          <p:nvPr/>
        </p:nvCxnSpPr>
        <p:spPr>
          <a:xfrm>
            <a:off x="4572000" y="609600"/>
            <a:ext cx="0" cy="452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3" idx="3"/>
          </p:cNvCxnSpPr>
          <p:nvPr/>
        </p:nvCxnSpPr>
        <p:spPr>
          <a:xfrm>
            <a:off x="457200" y="287258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381000" y="685800"/>
            <a:ext cx="3988592" cy="1520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1.  </a:t>
            </a:r>
            <a:r>
              <a:rPr lang="en-US" sz="1600" dirty="0" smtClean="0"/>
              <a:t>Wild celery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Vallisneria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americana</a:t>
            </a:r>
            <a:r>
              <a:rPr lang="en-US" sz="1600" i="1" dirty="0" smtClean="0"/>
              <a:t>)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2.  </a:t>
            </a:r>
            <a:r>
              <a:rPr lang="en-US" sz="1600" dirty="0" smtClean="0"/>
              <a:t>Submerged Aquatic Vegetation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3.  Light, water, nutrients, and carbon dioxide </a:t>
            </a:r>
          </a:p>
          <a:p>
            <a:pPr>
              <a:buNone/>
            </a:pPr>
            <a:r>
              <a:rPr lang="en-US" sz="1600" dirty="0" smtClean="0"/>
              <a:t>4.  </a:t>
            </a:r>
            <a:r>
              <a:rPr lang="en-US" sz="1600" dirty="0" smtClean="0"/>
              <a:t>Waterfowl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5.  Native</a:t>
            </a:r>
            <a:endParaRPr lang="en-US" sz="16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4724400" y="685800"/>
            <a:ext cx="398859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Yellow flag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(Iris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pseudacorus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Broadleaf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Light, water, nutrients, and carbon dioxide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Muskrat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Invasive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228600" y="2971800"/>
            <a:ext cx="4268028" cy="176663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lang="en-US" sz="1600" dirty="0" smtClean="0"/>
              <a:t>Common muskrat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Ondatra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zibethicus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 Cattails, Arrow arum, Pickerelweed, and Spatterdock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 Mink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4724400" y="3048000"/>
            <a:ext cx="4181209" cy="152041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White-footed mouse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Peromvscus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leucopus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 Insects, seeds, nuts, and fruits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</a:t>
            </a:r>
            <a:r>
              <a:rPr lang="en-US" sz="1600" dirty="0" smtClean="0"/>
              <a:t>Snakes, owls, and hawks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2"/>
          </p:cNvCxnSpPr>
          <p:nvPr/>
        </p:nvCxnSpPr>
        <p:spPr>
          <a:xfrm>
            <a:off x="4572000" y="533400"/>
            <a:ext cx="0" cy="452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3" idx="3"/>
          </p:cNvCxnSpPr>
          <p:nvPr/>
        </p:nvCxnSpPr>
        <p:spPr>
          <a:xfrm>
            <a:off x="457200" y="279638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304800" y="533400"/>
            <a:ext cx="4090928" cy="1520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1.  </a:t>
            </a:r>
            <a:r>
              <a:rPr lang="en-US" sz="1600" dirty="0" smtClean="0"/>
              <a:t>Beaver </a:t>
            </a:r>
            <a:r>
              <a:rPr lang="en-US" sz="1600" i="1" dirty="0" smtClean="0"/>
              <a:t>(Castor </a:t>
            </a:r>
            <a:r>
              <a:rPr lang="en-US" sz="1600" i="1" dirty="0" err="1" smtClean="0"/>
              <a:t>canadensis</a:t>
            </a:r>
            <a:r>
              <a:rPr lang="en-US" sz="1600" i="1" dirty="0" smtClean="0"/>
              <a:t>)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2.  </a:t>
            </a:r>
            <a:r>
              <a:rPr lang="en-US" sz="1600" dirty="0" err="1" smtClean="0"/>
              <a:t>Graminoid</a:t>
            </a: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3.  </a:t>
            </a:r>
            <a:r>
              <a:rPr lang="en-US" sz="1600" dirty="0" smtClean="0"/>
              <a:t>Aquatic plant buds and roots, and tree bark</a:t>
            </a: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4.  </a:t>
            </a:r>
            <a:r>
              <a:rPr lang="en-US" sz="1600" dirty="0" smtClean="0"/>
              <a:t>Grey wolves, and coyotes 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5.  Native</a:t>
            </a:r>
            <a:endParaRPr lang="en-US" sz="16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4724400" y="533400"/>
            <a:ext cx="3385094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Marsh wren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Cistothorus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palustris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Broadleaf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Insects,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spiders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</a:t>
            </a:r>
            <a:r>
              <a:rPr lang="en-US" sz="1600" dirty="0" smtClean="0"/>
              <a:t>Heron, and mink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152400" y="2971800"/>
            <a:ext cx="430015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Wood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duck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(Aix</a:t>
            </a:r>
            <a:r>
              <a:rPr kumimoji="0" lang="en-US" sz="1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sponsa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lang="en-US" sz="1600" dirty="0" smtClean="0"/>
              <a:t>Broadleaf, and Submerged Aquatic Vegetation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 Arrow arum, acorn, and duckweed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Raccoon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4724400" y="2971800"/>
            <a:ext cx="4181145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Red-winged blackbird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Agel</a:t>
            </a:r>
            <a:r>
              <a:rPr lang="en-US" sz="1600" i="1" dirty="0" err="1" smtClean="0"/>
              <a:t>aius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phoeniceus</a:t>
            </a:r>
            <a:r>
              <a:rPr lang="en-US" sz="1600" i="1" dirty="0" smtClean="0"/>
              <a:t>)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Seeds,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insects, and fruits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Hawks,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herons, owls, minks, and snakes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2"/>
          </p:cNvCxnSpPr>
          <p:nvPr/>
        </p:nvCxnSpPr>
        <p:spPr>
          <a:xfrm>
            <a:off x="4572000" y="533400"/>
            <a:ext cx="0" cy="452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3" idx="3"/>
          </p:cNvCxnSpPr>
          <p:nvPr/>
        </p:nvCxnSpPr>
        <p:spPr>
          <a:xfrm>
            <a:off x="457200" y="279638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762000" y="609600"/>
            <a:ext cx="3538982" cy="1520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1.  </a:t>
            </a:r>
            <a:r>
              <a:rPr lang="en-US" sz="1600" dirty="0" smtClean="0"/>
              <a:t>Gray catbird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Dumetella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carolinensis</a:t>
            </a:r>
            <a:r>
              <a:rPr lang="en-US" sz="1600" i="1" dirty="0" smtClean="0"/>
              <a:t>)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2.  </a:t>
            </a:r>
            <a:r>
              <a:rPr lang="en-US" sz="1600" dirty="0" err="1" smtClean="0"/>
              <a:t>Graminoid</a:t>
            </a: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3.  </a:t>
            </a:r>
            <a:r>
              <a:rPr lang="en-US" sz="1600" dirty="0" smtClean="0"/>
              <a:t>Insects, fruits, and seeds</a:t>
            </a: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4.  </a:t>
            </a:r>
            <a:r>
              <a:rPr lang="en-US" sz="1600" dirty="0" smtClean="0"/>
              <a:t>Hawks, falcons, and snakes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5.  Native</a:t>
            </a:r>
            <a:endParaRPr lang="en-US" sz="16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4800600" y="609600"/>
            <a:ext cx="3538982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lang="en-US" sz="1600" dirty="0" smtClean="0"/>
              <a:t>Yellow warbler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Setophaga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petechia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Insects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</a:t>
            </a:r>
            <a:r>
              <a:rPr lang="en-US" sz="1600" dirty="0" smtClean="0"/>
              <a:t>Snakes, red squirrels, and jays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609600" y="2971800"/>
            <a:ext cx="3076291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Least bittern 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lxobrychus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exilis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 Small fish, and insects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</a:t>
            </a:r>
            <a:r>
              <a:rPr lang="en-US" sz="1600" dirty="0" smtClean="0"/>
              <a:t>Turtles, snakes, and hawks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4648200" y="2971800"/>
            <a:ext cx="3589059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Snapping turtle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Chelydra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serpentina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</a:t>
            </a:r>
            <a:r>
              <a:rPr lang="en-US" sz="1600" dirty="0" smtClean="0"/>
              <a:t>Plants, insects, fish, frogs, and snakes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Raccoons, foxes, skunks, and humans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2"/>
          </p:cNvCxnSpPr>
          <p:nvPr/>
        </p:nvCxnSpPr>
        <p:spPr>
          <a:xfrm>
            <a:off x="4572000" y="533400"/>
            <a:ext cx="0" cy="452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3" idx="3"/>
          </p:cNvCxnSpPr>
          <p:nvPr/>
        </p:nvCxnSpPr>
        <p:spPr>
          <a:xfrm>
            <a:off x="457200" y="279638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914400" y="609600"/>
            <a:ext cx="2846613" cy="1520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1.  </a:t>
            </a:r>
            <a:r>
              <a:rPr lang="en-US" sz="1600" dirty="0" smtClean="0"/>
              <a:t>Green frog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Rana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clamitans</a:t>
            </a:r>
            <a:r>
              <a:rPr lang="en-US" sz="1600" i="1" dirty="0" smtClean="0"/>
              <a:t>)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2.  </a:t>
            </a:r>
            <a:r>
              <a:rPr lang="en-US" sz="1600" dirty="0" err="1" smtClean="0"/>
              <a:t>Graminoid</a:t>
            </a:r>
            <a:r>
              <a:rPr lang="en-US" sz="1600" dirty="0" smtClean="0"/>
              <a:t>, and Broadleaf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3.  </a:t>
            </a:r>
            <a:r>
              <a:rPr lang="en-US" sz="1600" dirty="0" smtClean="0"/>
              <a:t>Insects, and spiders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4.  </a:t>
            </a:r>
            <a:r>
              <a:rPr lang="en-US" sz="1600" dirty="0" smtClean="0"/>
              <a:t>Snakes, and birds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5.  Native</a:t>
            </a:r>
            <a:endParaRPr lang="en-US" sz="16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4800600" y="609600"/>
            <a:ext cx="3099118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Common carp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Cyprinus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carpio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lang="en-US" sz="1600" dirty="0" smtClean="0"/>
              <a:t>Submerged Aquatic Vegetation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Pickerelweed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Osprey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762000" y="2971800"/>
            <a:ext cx="3615605" cy="152041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 Banded killifish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Fundulus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diaphanus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lang="en-US" sz="1600" dirty="0" smtClean="0"/>
              <a:t>Submerged Aquatic Vegetation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Insects, nymphs, and mollusks   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Trout, largemouth bass</a:t>
            </a:r>
            <a:r>
              <a:rPr lang="en-US" sz="1600" dirty="0" smtClean="0"/>
              <a:t>, and herons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4648200" y="2971800"/>
            <a:ext cx="4267200" cy="176663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Golden shiner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Notemigonus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crysoleukas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 Submerged Aquatic Vegetation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 Zooplankton, phytoplankton, and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microcrustaceans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 Fish, birds, and turtles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2"/>
          </p:cNvCxnSpPr>
          <p:nvPr/>
        </p:nvCxnSpPr>
        <p:spPr>
          <a:xfrm>
            <a:off x="4572000" y="533400"/>
            <a:ext cx="0" cy="452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1143000" y="2057400"/>
            <a:ext cx="3052567" cy="1520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1.  </a:t>
            </a:r>
            <a:r>
              <a:rPr lang="en-US" sz="1600" dirty="0" smtClean="0"/>
              <a:t> Amphipod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Amphipoda</a:t>
            </a:r>
            <a:r>
              <a:rPr lang="en-US" sz="1600" i="1" dirty="0" smtClean="0"/>
              <a:t>)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2.  </a:t>
            </a:r>
            <a:r>
              <a:rPr lang="en-US" sz="1600" dirty="0" smtClean="0"/>
              <a:t>Submerged Aquatic Vegetation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3.   </a:t>
            </a:r>
            <a:r>
              <a:rPr lang="en-US" sz="1600" dirty="0" smtClean="0"/>
              <a:t>Plants, algae, and detritus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4.  </a:t>
            </a:r>
            <a:r>
              <a:rPr lang="en-US" sz="1600" dirty="0" smtClean="0"/>
              <a:t>Fish, and birds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5.  Native</a:t>
            </a:r>
            <a:endParaRPr lang="en-US" sz="16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4724400" y="2133600"/>
            <a:ext cx="2498761" cy="1520416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 Dragonfly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Anisoptera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Graminoid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 Midges, and mosquitoes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 Birds, fish, and frogs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Native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13260</TotalTime>
  <Words>517</Words>
  <Application>Microsoft Office PowerPoint</Application>
  <PresentationFormat>On-screen Show (4:3)</PresentationFormat>
  <Paragraphs>137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Lesson 1 Info Cards</vt:lpstr>
      <vt:lpstr>Key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Cards</dc:title>
  <dc:creator>Brandon</dc:creator>
  <cp:lastModifiedBy>harrandb</cp:lastModifiedBy>
  <cp:revision>209</cp:revision>
  <dcterms:created xsi:type="dcterms:W3CDTF">2014-01-24T22:17:27Z</dcterms:created>
  <dcterms:modified xsi:type="dcterms:W3CDTF">2014-02-12T19:27:14Z</dcterms:modified>
</cp:coreProperties>
</file>