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7" r:id="rId8"/>
    <p:sldId id="262" r:id="rId9"/>
    <p:sldId id="263" r:id="rId10"/>
    <p:sldId id="264" r:id="rId11"/>
    <p:sldId id="274" r:id="rId12"/>
    <p:sldId id="270" r:id="rId13"/>
    <p:sldId id="271" r:id="rId14"/>
    <p:sldId id="269" r:id="rId15"/>
    <p:sldId id="266" r:id="rId16"/>
    <p:sldId id="272" r:id="rId17"/>
    <p:sldId id="265" r:id="rId18"/>
    <p:sldId id="268"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71" autoAdjust="0"/>
  </p:normalViewPr>
  <p:slideViewPr>
    <p:cSldViewPr>
      <p:cViewPr varScale="1">
        <p:scale>
          <a:sx n="51" d="100"/>
          <a:sy n="51" d="100"/>
        </p:scale>
        <p:origin x="-184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73169-F185-4D9B-BEED-C4E537816FDB}" type="datetimeFigureOut">
              <a:rPr lang="en-US" smtClean="0"/>
              <a:pPr/>
              <a:t>3/19/2015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FC925E-319A-49EB-84DD-64491B95C9A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FC925E-319A-49EB-84DD-64491B95C9A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Bottom and top of leaf surface are intact, but what is in between</a:t>
            </a:r>
            <a:r>
              <a:rPr lang="en-US" baseline="0" dirty="0" smtClean="0"/>
              <a:t> has been eaten out</a:t>
            </a:r>
            <a:endParaRPr lang="en-US" dirty="0"/>
          </a:p>
        </p:txBody>
      </p:sp>
      <p:sp>
        <p:nvSpPr>
          <p:cNvPr id="4" name="Slide Number Placeholder 3"/>
          <p:cNvSpPr>
            <a:spLocks noGrp="1"/>
          </p:cNvSpPr>
          <p:nvPr>
            <p:ph type="sldNum" sz="quarter" idx="10"/>
          </p:nvPr>
        </p:nvSpPr>
        <p:spPr/>
        <p:txBody>
          <a:bodyPr/>
          <a:lstStyle/>
          <a:p>
            <a:fld id="{E4FC925E-319A-49EB-84DD-64491B95C9A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Herbivore</a:t>
            </a:r>
            <a:r>
              <a:rPr lang="en-US" baseline="0" dirty="0" smtClean="0"/>
              <a:t> consumes the non-vein tissues – very small insects only!  </a:t>
            </a:r>
            <a:endParaRPr lang="en-US" dirty="0"/>
          </a:p>
        </p:txBody>
      </p:sp>
      <p:sp>
        <p:nvSpPr>
          <p:cNvPr id="4" name="Slide Number Placeholder 3"/>
          <p:cNvSpPr>
            <a:spLocks noGrp="1"/>
          </p:cNvSpPr>
          <p:nvPr>
            <p:ph type="sldNum" sz="quarter" idx="10"/>
          </p:nvPr>
        </p:nvSpPr>
        <p:spPr/>
        <p:txBody>
          <a:bodyPr/>
          <a:lstStyle/>
          <a:p>
            <a:fld id="{E4FC925E-319A-49EB-84DD-64491B95C9A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 of insects roll fresh leaves – also some insects “tie” leaves with silk (mostly </a:t>
            </a:r>
            <a:r>
              <a:rPr lang="en-US" dirty="0" err="1" smtClean="0"/>
              <a:t>lepidoptera</a:t>
            </a:r>
            <a:r>
              <a:rPr lang="en-US" dirty="0" smtClean="0"/>
              <a:t>)</a:t>
            </a:r>
            <a:r>
              <a:rPr lang="en-US" baseline="0" dirty="0" smtClean="0"/>
              <a:t>.  Rolling is a complex process – sometimes it is caused by biting into veins and the pressure causes the leaf to roll, sometimes it is tied together with threads, which may or may not be visible in the dead leaf.  A change in the physical leaf that is caused by hydrostatic pressure.  </a:t>
            </a:r>
            <a:endParaRPr lang="en-US" dirty="0"/>
          </a:p>
        </p:txBody>
      </p:sp>
      <p:sp>
        <p:nvSpPr>
          <p:cNvPr id="4" name="Slide Number Placeholder 3"/>
          <p:cNvSpPr>
            <a:spLocks noGrp="1"/>
          </p:cNvSpPr>
          <p:nvPr>
            <p:ph type="sldNum" sz="quarter" idx="10"/>
          </p:nvPr>
        </p:nvSpPr>
        <p:spPr/>
        <p:txBody>
          <a:bodyPr/>
          <a:lstStyle/>
          <a:p>
            <a:fld id="{E4FC925E-319A-49EB-84DD-64491B95C9A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fungi and insects that gall…The best way to see is to cut them in half.</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4FC925E-319A-49EB-84DD-64491B95C9A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Necrotic fungal damage – you can get this kind of damage with insect too, but it is a best guess.</a:t>
            </a:r>
            <a:r>
              <a:rPr lang="en-US" baseline="0" dirty="0" smtClean="0"/>
              <a:t>  It c</a:t>
            </a:r>
            <a:r>
              <a:rPr lang="en-US" dirty="0" smtClean="0"/>
              <a:t>reates lesions and then the plant material falls out.  </a:t>
            </a:r>
            <a:endParaRPr lang="en-US" dirty="0"/>
          </a:p>
        </p:txBody>
      </p:sp>
      <p:sp>
        <p:nvSpPr>
          <p:cNvPr id="4" name="Slide Number Placeholder 3"/>
          <p:cNvSpPr>
            <a:spLocks noGrp="1"/>
          </p:cNvSpPr>
          <p:nvPr>
            <p:ph type="sldNum" sz="quarter" idx="10"/>
          </p:nvPr>
        </p:nvSpPr>
        <p:spPr/>
        <p:txBody>
          <a:bodyPr/>
          <a:lstStyle/>
          <a:p>
            <a:fld id="{E4FC925E-319A-49EB-84DD-64491B95C9A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Leaf spot fungus – necrotic</a:t>
            </a:r>
            <a:r>
              <a:rPr lang="en-US" baseline="0" dirty="0" smtClean="0"/>
              <a:t> response of the leaf.  </a:t>
            </a:r>
            <a:r>
              <a:rPr lang="en-US" dirty="0" smtClean="0"/>
              <a:t>90% of terrestrial vegetation</a:t>
            </a:r>
            <a:r>
              <a:rPr lang="en-US" baseline="0" dirty="0" smtClean="0"/>
              <a:t> </a:t>
            </a:r>
            <a:r>
              <a:rPr lang="en-US" dirty="0" smtClean="0"/>
              <a:t>goes to decomposition.</a:t>
            </a:r>
            <a:r>
              <a:rPr lang="en-US" baseline="0" dirty="0" smtClean="0"/>
              <a:t>  </a:t>
            </a:r>
            <a:endParaRPr lang="en-US" dirty="0" smtClean="0"/>
          </a:p>
          <a:p>
            <a:r>
              <a:rPr lang="en-US" dirty="0" smtClean="0"/>
              <a:t>Little insects – </a:t>
            </a:r>
            <a:r>
              <a:rPr lang="en-US" dirty="0" err="1" smtClean="0"/>
              <a:t>communuters</a:t>
            </a:r>
            <a:r>
              <a:rPr lang="en-US" dirty="0" smtClean="0"/>
              <a:t> – the things that</a:t>
            </a:r>
            <a:r>
              <a:rPr lang="en-US" baseline="0" dirty="0" smtClean="0"/>
              <a:t> make leaves into small bits (</a:t>
            </a:r>
            <a:r>
              <a:rPr lang="en-US" baseline="0" dirty="0" err="1" smtClean="0"/>
              <a:t>collembola</a:t>
            </a:r>
            <a:r>
              <a:rPr lang="en-US" baseline="0" dirty="0" smtClean="0"/>
              <a:t> – protozoa) work on dead leaves and condition them and make them easier for bacteria and fungi to decompose. In terrestrial ecosystems, that is the fate of most organic material: most plant material decomposes, because it is hard to make a living off of leaves, since the food quality isn’t that great.  In aquatic ecosystems, </a:t>
            </a:r>
            <a:r>
              <a:rPr lang="en-US" baseline="0" dirty="0" err="1" smtClean="0"/>
              <a:t>herbivory</a:t>
            </a:r>
            <a:r>
              <a:rPr lang="en-US" baseline="0" dirty="0" smtClean="0"/>
              <a:t> can be over 100% of primary production.  In aquatic systems you don’t have all this investment in physical structure, like algae, so the stuff is much more  consumable.  In aquatic systems a large percentage of primary production is consumed while the organisms are alive.  Because terrestrial plants need to invest in structures to stay alive, that stuff is much more difficult to process – it is harder for organisms to eat leaves and the other structures.  In aquatic environments the plant material goes straight into the organisms.  </a:t>
            </a:r>
          </a:p>
          <a:p>
            <a:r>
              <a:rPr lang="en-US" baseline="0" dirty="0" smtClean="0"/>
              <a:t>Maples are better food than oaks but you will see more damage on oaks than maples.  There are a tremendous number of species that feed on oaks because they are evolutionarily old; more species have evolved to make a living from eating oak.  Why do they decompose more slowly – they are poorer quality food – and yet they have more consumption during their lives?  This is crappy food – the explanation doesn’t have to do with food quality but with adaptation to poor food quality over time.  </a:t>
            </a:r>
            <a:endParaRPr lang="en-US" dirty="0"/>
          </a:p>
        </p:txBody>
      </p:sp>
      <p:sp>
        <p:nvSpPr>
          <p:cNvPr id="4" name="Slide Number Placeholder 3"/>
          <p:cNvSpPr>
            <a:spLocks noGrp="1"/>
          </p:cNvSpPr>
          <p:nvPr>
            <p:ph type="sldNum" sz="quarter" idx="10"/>
          </p:nvPr>
        </p:nvSpPr>
        <p:spPr/>
        <p:txBody>
          <a:bodyPr/>
          <a:lstStyle/>
          <a:p>
            <a:fld id="{E4FC925E-319A-49EB-84DD-64491B95C9A0}"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organisms build a web to protect themselves as they feed – it could be a roll of sorts – silk that has been used to cover that area – it might have been a leaf roller and the threads held the leaf together and lived underneath. </a:t>
            </a:r>
            <a:endParaRPr lang="en-US" dirty="0"/>
          </a:p>
        </p:txBody>
      </p:sp>
      <p:sp>
        <p:nvSpPr>
          <p:cNvPr id="4" name="Slide Number Placeholder 3"/>
          <p:cNvSpPr>
            <a:spLocks noGrp="1"/>
          </p:cNvSpPr>
          <p:nvPr>
            <p:ph type="sldNum" sz="quarter" idx="10"/>
          </p:nvPr>
        </p:nvSpPr>
        <p:spPr/>
        <p:txBody>
          <a:bodyPr/>
          <a:lstStyle/>
          <a:p>
            <a:fld id="{E4FC925E-319A-49EB-84DD-64491B95C9A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612548-320F-4B5B-AC3B-678B5387BBD6}"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E2253-BF68-4C2E-BA40-205AFCA79E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12548-320F-4B5B-AC3B-678B5387BBD6}"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E2253-BF68-4C2E-BA40-205AFCA79E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12548-320F-4B5B-AC3B-678B5387BBD6}"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E2253-BF68-4C2E-BA40-205AFCA79E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12548-320F-4B5B-AC3B-678B5387BBD6}"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E2253-BF68-4C2E-BA40-205AFCA79E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612548-320F-4B5B-AC3B-678B5387BBD6}"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E2253-BF68-4C2E-BA40-205AFCA79E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612548-320F-4B5B-AC3B-678B5387BBD6}"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E2253-BF68-4C2E-BA40-205AFCA79E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612548-320F-4B5B-AC3B-678B5387BBD6}" type="datetimeFigureOut">
              <a:rPr lang="en-US" smtClean="0"/>
              <a:pPr/>
              <a:t>3/19/2015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E2253-BF68-4C2E-BA40-205AFCA79E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612548-320F-4B5B-AC3B-678B5387BBD6}" type="datetimeFigureOut">
              <a:rPr lang="en-US" smtClean="0"/>
              <a:pPr/>
              <a:t>3/19/2015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E2253-BF68-4C2E-BA40-205AFCA79E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12548-320F-4B5B-AC3B-678B5387BBD6}" type="datetimeFigureOut">
              <a:rPr lang="en-US" smtClean="0"/>
              <a:pPr/>
              <a:t>3/19/2015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E2253-BF68-4C2E-BA40-205AFCA79E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12548-320F-4B5B-AC3B-678B5387BBD6}"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E2253-BF68-4C2E-BA40-205AFCA79E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12548-320F-4B5B-AC3B-678B5387BBD6}"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E2253-BF68-4C2E-BA40-205AFCA79E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12548-320F-4B5B-AC3B-678B5387BBD6}" type="datetimeFigureOut">
              <a:rPr lang="en-US" smtClean="0"/>
              <a:pPr/>
              <a:t>3/19/2015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E2253-BF68-4C2E-BA40-205AFCA79E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hyperlink" Target="http://gruett.com/citrus-leafmin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hyperlink" Target="http://invasives.wsu.edu/defoliators/galleries/gallery_live.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 did it?</a:t>
            </a:r>
            <a:endParaRPr lang="en-US" dirty="0"/>
          </a:p>
        </p:txBody>
      </p:sp>
      <p:sp>
        <p:nvSpPr>
          <p:cNvPr id="3" name="Subtitle 2"/>
          <p:cNvSpPr>
            <a:spLocks noGrp="1"/>
          </p:cNvSpPr>
          <p:nvPr>
            <p:ph type="subTitle" idx="1"/>
          </p:nvPr>
        </p:nvSpPr>
        <p:spPr/>
        <p:txBody>
          <a:bodyPr>
            <a:normAutofit/>
          </a:bodyPr>
          <a:lstStyle/>
          <a:p>
            <a:r>
              <a:rPr lang="en-US" sz="1400" dirty="0" smtClean="0"/>
              <a:t>Photos from the Cary Institute of Ecosystem Studies, unless otherwise specified</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a:t>
            </a:r>
            <a:endParaRPr lang="en-US" dirty="0"/>
          </a:p>
        </p:txBody>
      </p:sp>
      <p:pic>
        <p:nvPicPr>
          <p:cNvPr id="5" name="Content Placeholder 4" descr="maple.jpg"/>
          <p:cNvPicPr>
            <a:picLocks noGrp="1" noChangeAspect="1"/>
          </p:cNvPicPr>
          <p:nvPr>
            <p:ph sz="half" idx="1"/>
          </p:nvPr>
        </p:nvPicPr>
        <p:blipFill>
          <a:blip r:embed="rId3" cstate="print"/>
          <a:stretch>
            <a:fillRect/>
          </a:stretch>
        </p:blipFill>
        <p:spPr>
          <a:xfrm>
            <a:off x="457200" y="2342767"/>
            <a:ext cx="4038600" cy="3040828"/>
          </a:xfrm>
        </p:spPr>
      </p:pic>
      <p:pic>
        <p:nvPicPr>
          <p:cNvPr id="6" name="Content Placeholder 5" descr="P1000205.JPG"/>
          <p:cNvPicPr>
            <a:picLocks noGrp="1" noChangeAspect="1"/>
          </p:cNvPicPr>
          <p:nvPr>
            <p:ph sz="half" idx="2"/>
          </p:nvPr>
        </p:nvPicPr>
        <p:blipFill>
          <a:blip r:embed="rId4" cstate="print"/>
          <a:srcRect l="28302" t="10508" r="18868" b="14020"/>
          <a:stretch>
            <a:fillRect/>
          </a:stretch>
        </p:blipFill>
        <p:spPr>
          <a:xfrm>
            <a:off x="5105400" y="2286000"/>
            <a:ext cx="3657600" cy="304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What do some of these organisms look like?</a:t>
            </a:r>
            <a:endParaRPr lang="en-US" dirty="0"/>
          </a:p>
        </p:txBody>
      </p:sp>
      <p:sp>
        <p:nvSpPr>
          <p:cNvPr id="6" name="Subtitle 5"/>
          <p:cNvSpPr>
            <a:spLocks noGrp="1"/>
          </p:cNvSpPr>
          <p:nvPr>
            <p:ph type="subTitle" idx="1"/>
          </p:nvPr>
        </p:nvSpPr>
        <p:spPr/>
        <p:txBody>
          <a:bodyPr/>
          <a:lstStyle/>
          <a:p>
            <a:r>
              <a:rPr lang="en-US" i="1" dirty="0" smtClean="0"/>
              <a:t>Keep in mind these are just examples, as there are tens of thousands of potential </a:t>
            </a:r>
            <a:r>
              <a:rPr lang="en-US" i="1" smtClean="0"/>
              <a:t>“suspects”!</a:t>
            </a:r>
            <a:endParaRPr lang="en-US"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Chewers</a:t>
            </a:r>
            <a:endParaRPr lang="en-US" dirty="0"/>
          </a:p>
        </p:txBody>
      </p:sp>
      <p:sp>
        <p:nvSpPr>
          <p:cNvPr id="3" name="Content Placeholder 2"/>
          <p:cNvSpPr>
            <a:spLocks noGrp="1"/>
          </p:cNvSpPr>
          <p:nvPr>
            <p:ph sz="half" idx="1"/>
          </p:nvPr>
        </p:nvSpPr>
        <p:spPr/>
        <p:txBody>
          <a:bodyPr/>
          <a:lstStyle/>
          <a:p>
            <a:pPr>
              <a:buNone/>
            </a:pPr>
            <a:r>
              <a:rPr lang="en-US" dirty="0" err="1" smtClean="0"/>
              <a:t>Cecropia</a:t>
            </a:r>
            <a:r>
              <a:rPr lang="en-US" dirty="0" smtClean="0"/>
              <a:t> moth caterpillar</a:t>
            </a:r>
            <a:endParaRPr lang="en-US" dirty="0"/>
          </a:p>
        </p:txBody>
      </p:sp>
      <p:pic>
        <p:nvPicPr>
          <p:cNvPr id="5" name="Content Placeholder 4" descr="R8240033.JPG"/>
          <p:cNvPicPr>
            <a:picLocks noGrp="1" noChangeAspect="1"/>
          </p:cNvPicPr>
          <p:nvPr>
            <p:ph sz="half" idx="2"/>
          </p:nvPr>
        </p:nvPicPr>
        <p:blipFill>
          <a:blip r:embed="rId2" cstate="print"/>
          <a:stretch>
            <a:fillRect/>
          </a:stretch>
        </p:blipFill>
        <p:spPr>
          <a:xfrm>
            <a:off x="4648200" y="2348706"/>
            <a:ext cx="4114800" cy="3086100"/>
          </a:xfrm>
        </p:spPr>
      </p:pic>
      <p:pic>
        <p:nvPicPr>
          <p:cNvPr id="6" name="Picture 5" descr="R8240034.JPG"/>
          <p:cNvPicPr>
            <a:picLocks noChangeAspect="1"/>
          </p:cNvPicPr>
          <p:nvPr/>
        </p:nvPicPr>
        <p:blipFill>
          <a:blip r:embed="rId3" cstate="print"/>
          <a:stretch>
            <a:fillRect/>
          </a:stretch>
        </p:blipFill>
        <p:spPr>
          <a:xfrm>
            <a:off x="304800" y="2362200"/>
            <a:ext cx="4114800" cy="3086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Chewers</a:t>
            </a:r>
            <a:endParaRPr lang="en-US" dirty="0"/>
          </a:p>
        </p:txBody>
      </p:sp>
      <p:sp>
        <p:nvSpPr>
          <p:cNvPr id="3" name="Content Placeholder 2"/>
          <p:cNvSpPr>
            <a:spLocks noGrp="1"/>
          </p:cNvSpPr>
          <p:nvPr>
            <p:ph sz="half" idx="1"/>
          </p:nvPr>
        </p:nvSpPr>
        <p:spPr/>
        <p:txBody>
          <a:bodyPr/>
          <a:lstStyle/>
          <a:p>
            <a:pPr>
              <a:buNone/>
            </a:pPr>
            <a:r>
              <a:rPr lang="en-US" dirty="0" smtClean="0"/>
              <a:t>Adult </a:t>
            </a:r>
            <a:r>
              <a:rPr lang="en-US" dirty="0" err="1" smtClean="0"/>
              <a:t>cecropia</a:t>
            </a:r>
            <a:r>
              <a:rPr lang="en-US" dirty="0" smtClean="0"/>
              <a:t> moth</a:t>
            </a:r>
            <a:endParaRPr lang="en-US" dirty="0"/>
          </a:p>
        </p:txBody>
      </p:sp>
      <p:pic>
        <p:nvPicPr>
          <p:cNvPr id="5" name="Content Placeholder 4" descr="S5310075.JPG"/>
          <p:cNvPicPr>
            <a:picLocks noGrp="1" noChangeAspect="1"/>
          </p:cNvPicPr>
          <p:nvPr>
            <p:ph sz="half" idx="2"/>
          </p:nvPr>
        </p:nvPicPr>
        <p:blipFill>
          <a:blip r:embed="rId2" cstate="print"/>
          <a:stretch>
            <a:fillRect/>
          </a:stretch>
        </p:blipFill>
        <p:spPr>
          <a:xfrm>
            <a:off x="4648200" y="2348706"/>
            <a:ext cx="4038600" cy="3028950"/>
          </a:xfrm>
        </p:spPr>
      </p:pic>
      <p:pic>
        <p:nvPicPr>
          <p:cNvPr id="6" name="Picture 5" descr="S5310076.JPG"/>
          <p:cNvPicPr>
            <a:picLocks noChangeAspect="1"/>
          </p:cNvPicPr>
          <p:nvPr/>
        </p:nvPicPr>
        <p:blipFill>
          <a:blip r:embed="rId3" cstate="print"/>
          <a:stretch>
            <a:fillRect/>
          </a:stretch>
        </p:blipFill>
        <p:spPr>
          <a:xfrm>
            <a:off x="304800" y="2362200"/>
            <a:ext cx="3962400" cy="2971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Miners</a:t>
            </a:r>
            <a:endParaRPr lang="en-US" dirty="0"/>
          </a:p>
        </p:txBody>
      </p:sp>
      <p:sp>
        <p:nvSpPr>
          <p:cNvPr id="3" name="Content Placeholder 2"/>
          <p:cNvSpPr>
            <a:spLocks noGrp="1"/>
          </p:cNvSpPr>
          <p:nvPr>
            <p:ph sz="half" idx="1"/>
          </p:nvPr>
        </p:nvSpPr>
        <p:spPr/>
        <p:txBody>
          <a:bodyPr/>
          <a:lstStyle/>
          <a:p>
            <a:pPr>
              <a:buNone/>
            </a:pPr>
            <a:r>
              <a:rPr lang="en-US" dirty="0" smtClean="0"/>
              <a:t>Locust leaf miner beetle</a:t>
            </a:r>
            <a:endParaRPr lang="en-US" dirty="0"/>
          </a:p>
        </p:txBody>
      </p:sp>
      <p:pic>
        <p:nvPicPr>
          <p:cNvPr id="5" name="Content Placeholder 4" descr="130807-0012.JPG"/>
          <p:cNvPicPr>
            <a:picLocks noGrp="1" noChangeAspect="1"/>
          </p:cNvPicPr>
          <p:nvPr>
            <p:ph sz="half" idx="2"/>
          </p:nvPr>
        </p:nvPicPr>
        <p:blipFill>
          <a:blip r:embed="rId2" cstate="print"/>
          <a:stretch>
            <a:fillRect/>
          </a:stretch>
        </p:blipFill>
        <p:spPr>
          <a:xfrm>
            <a:off x="1752600" y="2362200"/>
            <a:ext cx="5638800" cy="42291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Miners</a:t>
            </a:r>
            <a:endParaRPr lang="en-US" dirty="0"/>
          </a:p>
        </p:txBody>
      </p:sp>
      <p:pic>
        <p:nvPicPr>
          <p:cNvPr id="5" name="Content Placeholder 4" descr="leafminer.jpg"/>
          <p:cNvPicPr>
            <a:picLocks noGrp="1" noChangeAspect="1"/>
          </p:cNvPicPr>
          <p:nvPr>
            <p:ph sz="half" idx="1"/>
          </p:nvPr>
        </p:nvPicPr>
        <p:blipFill>
          <a:blip r:embed="rId2" cstate="print"/>
          <a:stretch>
            <a:fillRect/>
          </a:stretch>
        </p:blipFill>
        <p:spPr>
          <a:xfrm>
            <a:off x="457200" y="2198973"/>
            <a:ext cx="3657600" cy="2731008"/>
          </a:xfrm>
        </p:spPr>
      </p:pic>
      <p:pic>
        <p:nvPicPr>
          <p:cNvPr id="7" name="Content Placeholder 6" descr="6.1-Citrus-leafminer-300x200.jpg"/>
          <p:cNvPicPr>
            <a:picLocks noGrp="1" noChangeAspect="1"/>
          </p:cNvPicPr>
          <p:nvPr>
            <p:ph sz="half" idx="2"/>
          </p:nvPr>
        </p:nvPicPr>
        <p:blipFill>
          <a:blip r:embed="rId3" cstate="print"/>
          <a:stretch>
            <a:fillRect/>
          </a:stretch>
        </p:blipFill>
        <p:spPr>
          <a:xfrm>
            <a:off x="4648200" y="2235201"/>
            <a:ext cx="3962400" cy="2641599"/>
          </a:xfrm>
        </p:spPr>
      </p:pic>
      <p:sp>
        <p:nvSpPr>
          <p:cNvPr id="6" name="TextBox 5"/>
          <p:cNvSpPr txBox="1"/>
          <p:nvPr/>
        </p:nvSpPr>
        <p:spPr>
          <a:xfrm>
            <a:off x="762000" y="5486400"/>
            <a:ext cx="2895600" cy="646331"/>
          </a:xfrm>
          <a:prstGeom prst="rect">
            <a:avLst/>
          </a:prstGeom>
          <a:noFill/>
        </p:spPr>
        <p:txBody>
          <a:bodyPr wrap="square" rtlCol="0">
            <a:spAutoFit/>
          </a:bodyPr>
          <a:lstStyle/>
          <a:p>
            <a:r>
              <a:rPr lang="en-US" dirty="0" smtClean="0"/>
              <a:t>Citrus </a:t>
            </a:r>
            <a:r>
              <a:rPr lang="en-US" dirty="0" err="1" smtClean="0"/>
              <a:t>leafminer</a:t>
            </a:r>
            <a:r>
              <a:rPr lang="en-US" dirty="0" smtClean="0"/>
              <a:t> larvae</a:t>
            </a:r>
          </a:p>
          <a:p>
            <a:endParaRPr lang="en-US" dirty="0"/>
          </a:p>
        </p:txBody>
      </p:sp>
      <p:sp>
        <p:nvSpPr>
          <p:cNvPr id="8" name="TextBox 7"/>
          <p:cNvSpPr txBox="1"/>
          <p:nvPr/>
        </p:nvSpPr>
        <p:spPr>
          <a:xfrm>
            <a:off x="5181600" y="5486400"/>
            <a:ext cx="2895600" cy="646331"/>
          </a:xfrm>
          <a:prstGeom prst="rect">
            <a:avLst/>
          </a:prstGeom>
          <a:noFill/>
        </p:spPr>
        <p:txBody>
          <a:bodyPr wrap="square" rtlCol="0">
            <a:spAutoFit/>
          </a:bodyPr>
          <a:lstStyle/>
          <a:p>
            <a:r>
              <a:rPr lang="en-US" dirty="0" smtClean="0"/>
              <a:t>Citrus </a:t>
            </a:r>
            <a:r>
              <a:rPr lang="en-US" dirty="0" err="1" smtClean="0"/>
              <a:t>leafminer</a:t>
            </a:r>
            <a:r>
              <a:rPr lang="en-US" dirty="0" smtClean="0"/>
              <a:t> adult</a:t>
            </a:r>
          </a:p>
          <a:p>
            <a:endParaRPr lang="en-US" dirty="0"/>
          </a:p>
        </p:txBody>
      </p:sp>
      <p:sp>
        <p:nvSpPr>
          <p:cNvPr id="9" name="TextBox 8"/>
          <p:cNvSpPr txBox="1"/>
          <p:nvPr/>
        </p:nvSpPr>
        <p:spPr>
          <a:xfrm>
            <a:off x="1828800" y="6172200"/>
            <a:ext cx="5791200" cy="369332"/>
          </a:xfrm>
          <a:prstGeom prst="rect">
            <a:avLst/>
          </a:prstGeom>
          <a:noFill/>
        </p:spPr>
        <p:txBody>
          <a:bodyPr wrap="square" rtlCol="0">
            <a:spAutoFit/>
          </a:bodyPr>
          <a:lstStyle/>
          <a:p>
            <a:r>
              <a:rPr lang="en-US" dirty="0" smtClean="0"/>
              <a:t>Photos from </a:t>
            </a:r>
            <a:r>
              <a:rPr lang="en-US" dirty="0" smtClean="0">
                <a:hlinkClick r:id="rId4"/>
              </a:rPr>
              <a:t>http://gruett.com/citrus-leafminer/</a:t>
            </a:r>
            <a:r>
              <a:rPr lang="en-US" dirty="0" smtClean="0"/>
              <a:t>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Skeletonizers</a:t>
            </a:r>
            <a:endParaRPr lang="en-US" dirty="0"/>
          </a:p>
        </p:txBody>
      </p:sp>
      <p:sp>
        <p:nvSpPr>
          <p:cNvPr id="3" name="Content Placeholder 2"/>
          <p:cNvSpPr>
            <a:spLocks noGrp="1"/>
          </p:cNvSpPr>
          <p:nvPr>
            <p:ph sz="half" idx="1"/>
          </p:nvPr>
        </p:nvSpPr>
        <p:spPr/>
        <p:txBody>
          <a:bodyPr/>
          <a:lstStyle/>
          <a:p>
            <a:pPr>
              <a:buNone/>
            </a:pPr>
            <a:r>
              <a:rPr lang="en-US" dirty="0" err="1" smtClean="0"/>
              <a:t>Grapeleaf</a:t>
            </a:r>
            <a:r>
              <a:rPr lang="en-US" dirty="0" smtClean="0"/>
              <a:t> </a:t>
            </a:r>
            <a:r>
              <a:rPr lang="en-US" dirty="0" err="1" smtClean="0"/>
              <a:t>skeletonizer</a:t>
            </a:r>
            <a:r>
              <a:rPr lang="en-US" dirty="0" smtClean="0"/>
              <a:t> adult</a:t>
            </a:r>
            <a:endParaRPr lang="en-US" dirty="0"/>
          </a:p>
        </p:txBody>
      </p:sp>
      <p:pic>
        <p:nvPicPr>
          <p:cNvPr id="5" name="Content Placeholder 4" descr="Z7030002.JPG"/>
          <p:cNvPicPr>
            <a:picLocks noGrp="1" noChangeAspect="1"/>
          </p:cNvPicPr>
          <p:nvPr>
            <p:ph sz="half" idx="2"/>
          </p:nvPr>
        </p:nvPicPr>
        <p:blipFill>
          <a:blip r:embed="rId2" cstate="print"/>
          <a:stretch>
            <a:fillRect/>
          </a:stretch>
        </p:blipFill>
        <p:spPr>
          <a:xfrm>
            <a:off x="4800600" y="2743200"/>
            <a:ext cx="3886200" cy="2907856"/>
          </a:xfrm>
        </p:spPr>
      </p:pic>
      <p:pic>
        <p:nvPicPr>
          <p:cNvPr id="6" name="Picture 5" descr="Y6270023.JPG"/>
          <p:cNvPicPr>
            <a:picLocks noChangeAspect="1"/>
          </p:cNvPicPr>
          <p:nvPr/>
        </p:nvPicPr>
        <p:blipFill>
          <a:blip r:embed="rId3" cstate="print"/>
          <a:stretch>
            <a:fillRect/>
          </a:stretch>
        </p:blipFill>
        <p:spPr>
          <a:xfrm>
            <a:off x="533400" y="2667000"/>
            <a:ext cx="3859139" cy="288760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Rollers </a:t>
            </a:r>
            <a:endParaRPr lang="en-US" dirty="0"/>
          </a:p>
        </p:txBody>
      </p:sp>
      <p:pic>
        <p:nvPicPr>
          <p:cNvPr id="5" name="Content Placeholder 4" descr="leaf_roller.jpe"/>
          <p:cNvPicPr>
            <a:picLocks noGrp="1" noChangeAspect="1"/>
          </p:cNvPicPr>
          <p:nvPr>
            <p:ph sz="half" idx="1"/>
          </p:nvPr>
        </p:nvPicPr>
        <p:blipFill>
          <a:blip r:embed="rId2" cstate="print"/>
          <a:stretch>
            <a:fillRect/>
          </a:stretch>
        </p:blipFill>
        <p:spPr>
          <a:xfrm>
            <a:off x="457200" y="2494437"/>
            <a:ext cx="4038600" cy="2737488"/>
          </a:xfrm>
        </p:spPr>
      </p:pic>
      <p:pic>
        <p:nvPicPr>
          <p:cNvPr id="7" name="Content Placeholder 6" descr="oblique-banded_leafroller_live.jpg"/>
          <p:cNvPicPr>
            <a:picLocks noGrp="1" noChangeAspect="1"/>
          </p:cNvPicPr>
          <p:nvPr>
            <p:ph sz="half" idx="2"/>
          </p:nvPr>
        </p:nvPicPr>
        <p:blipFill>
          <a:blip r:embed="rId3" cstate="print"/>
          <a:stretch>
            <a:fillRect/>
          </a:stretch>
        </p:blipFill>
        <p:spPr>
          <a:xfrm>
            <a:off x="4648200" y="2371592"/>
            <a:ext cx="4038600" cy="2983179"/>
          </a:xfrm>
        </p:spPr>
      </p:pic>
      <p:sp>
        <p:nvSpPr>
          <p:cNvPr id="6" name="TextBox 5"/>
          <p:cNvSpPr txBox="1"/>
          <p:nvPr/>
        </p:nvSpPr>
        <p:spPr>
          <a:xfrm>
            <a:off x="533400" y="5410200"/>
            <a:ext cx="3886200" cy="923330"/>
          </a:xfrm>
          <a:prstGeom prst="rect">
            <a:avLst/>
          </a:prstGeom>
          <a:noFill/>
        </p:spPr>
        <p:txBody>
          <a:bodyPr wrap="square" rtlCol="0">
            <a:spAutoFit/>
          </a:bodyPr>
          <a:lstStyle/>
          <a:p>
            <a:r>
              <a:rPr lang="en-US" dirty="0" err="1" smtClean="0"/>
              <a:t>Obliquebanded</a:t>
            </a:r>
            <a:r>
              <a:rPr lang="en-US" dirty="0" smtClean="0"/>
              <a:t> </a:t>
            </a:r>
            <a:r>
              <a:rPr lang="en-US" dirty="0" err="1" smtClean="0"/>
              <a:t>leafroller</a:t>
            </a:r>
            <a:r>
              <a:rPr lang="en-US" dirty="0" smtClean="0"/>
              <a:t> larvae</a:t>
            </a:r>
          </a:p>
          <a:p>
            <a:r>
              <a:rPr lang="en-US" dirty="0" smtClean="0"/>
              <a:t>Photo from Washington State University</a:t>
            </a:r>
            <a:endParaRPr lang="en-US" dirty="0"/>
          </a:p>
        </p:txBody>
      </p:sp>
      <p:sp>
        <p:nvSpPr>
          <p:cNvPr id="8" name="TextBox 7"/>
          <p:cNvSpPr txBox="1"/>
          <p:nvPr/>
        </p:nvSpPr>
        <p:spPr>
          <a:xfrm>
            <a:off x="4953000" y="5486400"/>
            <a:ext cx="3657600" cy="1200329"/>
          </a:xfrm>
          <a:prstGeom prst="rect">
            <a:avLst/>
          </a:prstGeom>
          <a:noFill/>
        </p:spPr>
        <p:txBody>
          <a:bodyPr wrap="square" rtlCol="0">
            <a:spAutoFit/>
          </a:bodyPr>
          <a:lstStyle/>
          <a:p>
            <a:r>
              <a:rPr lang="en-US" dirty="0" err="1" smtClean="0"/>
              <a:t>Obliquebanded</a:t>
            </a:r>
            <a:r>
              <a:rPr lang="en-US" dirty="0" smtClean="0"/>
              <a:t> </a:t>
            </a:r>
            <a:r>
              <a:rPr lang="en-US" dirty="0" err="1" smtClean="0"/>
              <a:t>leafroller</a:t>
            </a:r>
            <a:r>
              <a:rPr lang="en-US" dirty="0" smtClean="0"/>
              <a:t> adult</a:t>
            </a:r>
          </a:p>
          <a:p>
            <a:r>
              <a:rPr lang="en-US" dirty="0" smtClean="0"/>
              <a:t>Photo from </a:t>
            </a:r>
            <a:r>
              <a:rPr lang="en-US" dirty="0" smtClean="0">
                <a:hlinkClick r:id="rId4"/>
              </a:rPr>
              <a:t>http://invasives.wsu.edu/defoliators/galleries/gallery_live.html</a:t>
            </a: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Rollers</a:t>
            </a:r>
            <a:endParaRPr lang="en-US" dirty="0"/>
          </a:p>
        </p:txBody>
      </p:sp>
      <p:sp>
        <p:nvSpPr>
          <p:cNvPr id="3" name="Content Placeholder 2"/>
          <p:cNvSpPr>
            <a:spLocks noGrp="1"/>
          </p:cNvSpPr>
          <p:nvPr>
            <p:ph sz="half" idx="1"/>
          </p:nvPr>
        </p:nvSpPr>
        <p:spPr>
          <a:xfrm>
            <a:off x="457200" y="1295400"/>
            <a:ext cx="7924800" cy="4525963"/>
          </a:xfrm>
        </p:spPr>
        <p:txBody>
          <a:bodyPr/>
          <a:lstStyle/>
          <a:p>
            <a:pPr>
              <a:buNone/>
            </a:pPr>
            <a:r>
              <a:rPr lang="en-US" dirty="0" smtClean="0"/>
              <a:t>Ostrich Fern leaf roller (what it looks like on the left, what the roller looks like inside)</a:t>
            </a:r>
            <a:endParaRPr lang="en-US" dirty="0"/>
          </a:p>
        </p:txBody>
      </p:sp>
      <p:pic>
        <p:nvPicPr>
          <p:cNvPr id="5" name="Content Placeholder 4" descr="Z6050022.JPG"/>
          <p:cNvPicPr>
            <a:picLocks noGrp="1" noChangeAspect="1"/>
          </p:cNvPicPr>
          <p:nvPr>
            <p:ph sz="half" idx="2"/>
          </p:nvPr>
        </p:nvPicPr>
        <p:blipFill>
          <a:blip r:embed="rId2" cstate="print"/>
          <a:stretch>
            <a:fillRect/>
          </a:stretch>
        </p:blipFill>
        <p:spPr>
          <a:xfrm>
            <a:off x="4648200" y="2348706"/>
            <a:ext cx="4038600" cy="3028950"/>
          </a:xfrm>
        </p:spPr>
      </p:pic>
      <p:pic>
        <p:nvPicPr>
          <p:cNvPr id="6" name="Picture 5" descr="Z6050023.JPG"/>
          <p:cNvPicPr>
            <a:picLocks noChangeAspect="1"/>
          </p:cNvPicPr>
          <p:nvPr/>
        </p:nvPicPr>
        <p:blipFill>
          <a:blip r:embed="rId3" cstate="print"/>
          <a:stretch>
            <a:fillRect/>
          </a:stretch>
        </p:blipFill>
        <p:spPr>
          <a:xfrm>
            <a:off x="381000" y="2362200"/>
            <a:ext cx="4064000" cy="304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Galls</a:t>
            </a:r>
            <a:endParaRPr lang="en-US" dirty="0"/>
          </a:p>
        </p:txBody>
      </p:sp>
      <p:sp>
        <p:nvSpPr>
          <p:cNvPr id="3" name="Content Placeholder 2"/>
          <p:cNvSpPr>
            <a:spLocks noGrp="1"/>
          </p:cNvSpPr>
          <p:nvPr>
            <p:ph sz="half" idx="1"/>
          </p:nvPr>
        </p:nvSpPr>
        <p:spPr>
          <a:xfrm>
            <a:off x="457200" y="1600200"/>
            <a:ext cx="7086600" cy="4525963"/>
          </a:xfrm>
        </p:spPr>
        <p:txBody>
          <a:bodyPr/>
          <a:lstStyle/>
          <a:p>
            <a:pPr>
              <a:buNone/>
            </a:pPr>
            <a:r>
              <a:rPr lang="en-US" dirty="0" smtClean="0"/>
              <a:t>Goldenrod gall midge (on right); gall on left</a:t>
            </a:r>
            <a:endParaRPr lang="en-US" dirty="0"/>
          </a:p>
        </p:txBody>
      </p:sp>
      <p:pic>
        <p:nvPicPr>
          <p:cNvPr id="5" name="Content Placeholder 4" descr="X9210025.JPG"/>
          <p:cNvPicPr>
            <a:picLocks noGrp="1" noChangeAspect="1"/>
          </p:cNvPicPr>
          <p:nvPr>
            <p:ph sz="half" idx="2"/>
          </p:nvPr>
        </p:nvPicPr>
        <p:blipFill>
          <a:blip r:embed="rId2" cstate="print"/>
          <a:stretch>
            <a:fillRect/>
          </a:stretch>
        </p:blipFill>
        <p:spPr>
          <a:xfrm>
            <a:off x="4952999" y="2514600"/>
            <a:ext cx="3988037" cy="2984056"/>
          </a:xfrm>
        </p:spPr>
      </p:pic>
      <p:pic>
        <p:nvPicPr>
          <p:cNvPr id="6" name="Picture 5" descr="X9210024.JPG"/>
          <p:cNvPicPr>
            <a:picLocks noChangeAspect="1"/>
          </p:cNvPicPr>
          <p:nvPr/>
        </p:nvPicPr>
        <p:blipFill>
          <a:blip r:embed="rId3" cstate="print"/>
          <a:stretch>
            <a:fillRect/>
          </a:stretch>
        </p:blipFill>
        <p:spPr>
          <a:xfrm>
            <a:off x="457200" y="2438400"/>
            <a:ext cx="4191000" cy="31359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Chewed</a:t>
            </a:r>
            <a:endParaRPr lang="en-US" dirty="0"/>
          </a:p>
        </p:txBody>
      </p:sp>
      <p:pic>
        <p:nvPicPr>
          <p:cNvPr id="6" name="Content Placeholder 5" descr="i8nterior hole.jpg"/>
          <p:cNvPicPr>
            <a:picLocks noGrp="1" noChangeAspect="1"/>
          </p:cNvPicPr>
          <p:nvPr>
            <p:ph sz="half" idx="1"/>
          </p:nvPr>
        </p:nvPicPr>
        <p:blipFill>
          <a:blip r:embed="rId3" cstate="print"/>
          <a:stretch>
            <a:fillRect/>
          </a:stretch>
        </p:blipFill>
        <p:spPr>
          <a:xfrm>
            <a:off x="5334000" y="4114800"/>
            <a:ext cx="3228975" cy="2431228"/>
          </a:xfrm>
        </p:spPr>
      </p:pic>
      <p:pic>
        <p:nvPicPr>
          <p:cNvPr id="8" name="Picture 7" descr="edge_maple.jpg"/>
          <p:cNvPicPr>
            <a:picLocks noChangeAspect="1"/>
          </p:cNvPicPr>
          <p:nvPr/>
        </p:nvPicPr>
        <p:blipFill>
          <a:blip r:embed="rId4" cstate="print"/>
          <a:stretch>
            <a:fillRect/>
          </a:stretch>
        </p:blipFill>
        <p:spPr>
          <a:xfrm>
            <a:off x="609601" y="4114800"/>
            <a:ext cx="3339702" cy="2514599"/>
          </a:xfrm>
          <a:prstGeom prst="rect">
            <a:avLst/>
          </a:prstGeom>
        </p:spPr>
      </p:pic>
      <p:pic>
        <p:nvPicPr>
          <p:cNvPr id="11" name="Content Placeholder 10" descr="IMG_3520.JPG"/>
          <p:cNvPicPr>
            <a:picLocks noGrp="1" noChangeAspect="1"/>
          </p:cNvPicPr>
          <p:nvPr>
            <p:ph sz="half" idx="2"/>
          </p:nvPr>
        </p:nvPicPr>
        <p:blipFill>
          <a:blip r:embed="rId5" cstate="print"/>
          <a:stretch>
            <a:fillRect/>
          </a:stretch>
        </p:blipFill>
        <p:spPr>
          <a:xfrm>
            <a:off x="5410200" y="1447800"/>
            <a:ext cx="3200400" cy="2514600"/>
          </a:xfrm>
        </p:spPr>
      </p:pic>
      <p:pic>
        <p:nvPicPr>
          <p:cNvPr id="12" name="Picture 11" descr="IMG_3521.JPG"/>
          <p:cNvPicPr>
            <a:picLocks noChangeAspect="1"/>
          </p:cNvPicPr>
          <p:nvPr/>
        </p:nvPicPr>
        <p:blipFill>
          <a:blip r:embed="rId6" cstate="print"/>
          <a:srcRect l="16667" r="14103" b="20513"/>
          <a:stretch>
            <a:fillRect/>
          </a:stretch>
        </p:blipFill>
        <p:spPr>
          <a:xfrm>
            <a:off x="609600" y="1371600"/>
            <a:ext cx="3276600" cy="2514600"/>
          </a:xfrm>
          <a:prstGeom prst="rect">
            <a:avLst/>
          </a:prstGeom>
        </p:spPr>
      </p:pic>
      <p:sp>
        <p:nvSpPr>
          <p:cNvPr id="13" name="TextBox 12"/>
          <p:cNvSpPr txBox="1"/>
          <p:nvPr/>
        </p:nvSpPr>
        <p:spPr>
          <a:xfrm>
            <a:off x="457200" y="914400"/>
            <a:ext cx="8229600" cy="381000"/>
          </a:xfrm>
          <a:prstGeom prst="rect">
            <a:avLst/>
          </a:prstGeom>
          <a:noFill/>
        </p:spPr>
        <p:txBody>
          <a:bodyPr wrap="square" rtlCol="0">
            <a:spAutoFit/>
          </a:bodyPr>
          <a:lstStyle/>
          <a:p>
            <a:r>
              <a:rPr lang="en-US" dirty="0" smtClean="0"/>
              <a:t>Edge						Interior</a:t>
            </a:r>
            <a:endParaRPr lang="en-US" dirty="0"/>
          </a:p>
        </p:txBody>
      </p:sp>
      <p:cxnSp>
        <p:nvCxnSpPr>
          <p:cNvPr id="15" name="Straight Connector 14"/>
          <p:cNvCxnSpPr/>
          <p:nvPr/>
        </p:nvCxnSpPr>
        <p:spPr>
          <a:xfrm>
            <a:off x="4572000" y="1143000"/>
            <a:ext cx="0" cy="5715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Mined</a:t>
            </a:r>
            <a:endParaRPr lang="en-US" dirty="0"/>
          </a:p>
        </p:txBody>
      </p:sp>
      <p:pic>
        <p:nvPicPr>
          <p:cNvPr id="5" name="Content Placeholder 4" descr="miner.jpg"/>
          <p:cNvPicPr>
            <a:picLocks noGrp="1" noChangeAspect="1"/>
          </p:cNvPicPr>
          <p:nvPr>
            <p:ph sz="half" idx="1"/>
          </p:nvPr>
        </p:nvPicPr>
        <p:blipFill>
          <a:blip r:embed="rId3" cstate="print"/>
          <a:stretch>
            <a:fillRect/>
          </a:stretch>
        </p:blipFill>
        <p:spPr>
          <a:xfrm>
            <a:off x="457200" y="2342767"/>
            <a:ext cx="4038600" cy="3040828"/>
          </a:xfrm>
        </p:spPr>
      </p:pic>
      <p:pic>
        <p:nvPicPr>
          <p:cNvPr id="6" name="Content Placeholder 5" descr="P1000207.JPG"/>
          <p:cNvPicPr>
            <a:picLocks noGrp="1" noChangeAspect="1"/>
          </p:cNvPicPr>
          <p:nvPr>
            <p:ph sz="half" idx="2"/>
          </p:nvPr>
        </p:nvPicPr>
        <p:blipFill>
          <a:blip r:embed="rId4" cstate="print"/>
          <a:stretch>
            <a:fillRect/>
          </a:stretch>
        </p:blipFill>
        <p:spPr>
          <a:xfrm>
            <a:off x="4648200" y="2348706"/>
            <a:ext cx="4038600" cy="3028950"/>
          </a:xfrm>
        </p:spPr>
      </p:pic>
      <p:sp>
        <p:nvSpPr>
          <p:cNvPr id="7" name="Donut 6"/>
          <p:cNvSpPr/>
          <p:nvPr/>
        </p:nvSpPr>
        <p:spPr>
          <a:xfrm>
            <a:off x="6477000" y="3429000"/>
            <a:ext cx="1295400" cy="990600"/>
          </a:xfrm>
          <a:prstGeom prst="donut">
            <a:avLst>
              <a:gd name="adj" fmla="val 74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Skeletonized</a:t>
            </a:r>
            <a:endParaRPr lang="en-US" dirty="0"/>
          </a:p>
        </p:txBody>
      </p:sp>
      <p:pic>
        <p:nvPicPr>
          <p:cNvPr id="5" name="Content Placeholder 4" descr="skeletonized_oak.jpg"/>
          <p:cNvPicPr>
            <a:picLocks noGrp="1" noChangeAspect="1"/>
          </p:cNvPicPr>
          <p:nvPr>
            <p:ph sz="half" idx="1"/>
          </p:nvPr>
        </p:nvPicPr>
        <p:blipFill>
          <a:blip r:embed="rId3" cstate="print"/>
          <a:stretch>
            <a:fillRect/>
          </a:stretch>
        </p:blipFill>
        <p:spPr>
          <a:xfrm>
            <a:off x="457200" y="2342767"/>
            <a:ext cx="4038600" cy="3040828"/>
          </a:xfrm>
        </p:spPr>
      </p:pic>
      <p:pic>
        <p:nvPicPr>
          <p:cNvPr id="6" name="Content Placeholder 5" descr="oak_skeleton.jpg"/>
          <p:cNvPicPr>
            <a:picLocks noGrp="1" noChangeAspect="1"/>
          </p:cNvPicPr>
          <p:nvPr>
            <p:ph sz="half" idx="2"/>
          </p:nvPr>
        </p:nvPicPr>
        <p:blipFill>
          <a:blip r:embed="rId4" cstate="print"/>
          <a:stretch>
            <a:fillRect/>
          </a:stretch>
        </p:blipFill>
        <p:spPr>
          <a:xfrm>
            <a:off x="4648200" y="2342767"/>
            <a:ext cx="4038600" cy="304082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Rolled</a:t>
            </a:r>
            <a:endParaRPr lang="en-US" dirty="0"/>
          </a:p>
        </p:txBody>
      </p:sp>
      <p:pic>
        <p:nvPicPr>
          <p:cNvPr id="5" name="Content Placeholder 4" descr="rolled.jpg"/>
          <p:cNvPicPr>
            <a:picLocks noGrp="1" noChangeAspect="1"/>
          </p:cNvPicPr>
          <p:nvPr>
            <p:ph sz="half" idx="1"/>
          </p:nvPr>
        </p:nvPicPr>
        <p:blipFill>
          <a:blip r:embed="rId3" cstate="print"/>
          <a:stretch>
            <a:fillRect/>
          </a:stretch>
        </p:blipFill>
        <p:spPr>
          <a:xfrm>
            <a:off x="457200" y="2342767"/>
            <a:ext cx="4038600" cy="3040828"/>
          </a:xfrm>
        </p:spPr>
      </p:pic>
      <p:pic>
        <p:nvPicPr>
          <p:cNvPr id="6" name="Content Placeholder 5" descr="P1000207.JPG"/>
          <p:cNvPicPr>
            <a:picLocks noGrp="1" noChangeAspect="1"/>
          </p:cNvPicPr>
          <p:nvPr>
            <p:ph sz="half" idx="2"/>
          </p:nvPr>
        </p:nvPicPr>
        <p:blipFill>
          <a:blip r:embed="rId4" cstate="print"/>
          <a:stretch>
            <a:fillRect/>
          </a:stretch>
        </p:blipFill>
        <p:spPr>
          <a:xfrm>
            <a:off x="4648200" y="2348706"/>
            <a:ext cx="4038600" cy="3028950"/>
          </a:xfrm>
        </p:spPr>
      </p:pic>
      <p:sp>
        <p:nvSpPr>
          <p:cNvPr id="7" name="Donut 6"/>
          <p:cNvSpPr/>
          <p:nvPr/>
        </p:nvSpPr>
        <p:spPr>
          <a:xfrm>
            <a:off x="6934200" y="3962400"/>
            <a:ext cx="1295400" cy="685800"/>
          </a:xfrm>
          <a:prstGeom prst="donut">
            <a:avLst>
              <a:gd name="adj" fmla="val 74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Galled</a:t>
            </a:r>
            <a:endParaRPr lang="en-US" dirty="0"/>
          </a:p>
        </p:txBody>
      </p:sp>
      <p:pic>
        <p:nvPicPr>
          <p:cNvPr id="5" name="Content Placeholder 4" descr="gall.jpg"/>
          <p:cNvPicPr>
            <a:picLocks noGrp="1" noChangeAspect="1"/>
          </p:cNvPicPr>
          <p:nvPr>
            <p:ph sz="half" idx="1"/>
          </p:nvPr>
        </p:nvPicPr>
        <p:blipFill>
          <a:blip r:embed="rId3" cstate="print"/>
          <a:stretch>
            <a:fillRect/>
          </a:stretch>
        </p:blipFill>
        <p:spPr>
          <a:xfrm>
            <a:off x="457200" y="2342767"/>
            <a:ext cx="4038600" cy="3040828"/>
          </a:xfrm>
        </p:spPr>
      </p:pic>
      <p:pic>
        <p:nvPicPr>
          <p:cNvPr id="6" name="Content Placeholder 5" descr="P1000204.JPG"/>
          <p:cNvPicPr>
            <a:picLocks noGrp="1" noChangeAspect="1"/>
          </p:cNvPicPr>
          <p:nvPr>
            <p:ph sz="half" idx="2"/>
          </p:nvPr>
        </p:nvPicPr>
        <p:blipFill>
          <a:blip r:embed="rId4" cstate="print"/>
          <a:stretch>
            <a:fillRect/>
          </a:stretch>
        </p:blipFill>
        <p:spPr>
          <a:xfrm>
            <a:off x="4648200" y="2348706"/>
            <a:ext cx="4038600" cy="30289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Fungal </a:t>
            </a:r>
            <a:r>
              <a:rPr lang="en-US" dirty="0" err="1" smtClean="0"/>
              <a:t>vs</a:t>
            </a:r>
            <a:r>
              <a:rPr lang="en-US" dirty="0" smtClean="0"/>
              <a:t> Insect Galls</a:t>
            </a:r>
            <a:endParaRPr lang="en-US" dirty="0"/>
          </a:p>
        </p:txBody>
      </p:sp>
      <p:pic>
        <p:nvPicPr>
          <p:cNvPr id="5" name="Content Placeholder 4" descr="gall2.jpg"/>
          <p:cNvPicPr>
            <a:picLocks noGrp="1" noChangeAspect="1"/>
          </p:cNvPicPr>
          <p:nvPr>
            <p:ph sz="half" idx="1"/>
          </p:nvPr>
        </p:nvPicPr>
        <p:blipFill>
          <a:blip r:embed="rId2" cstate="print"/>
          <a:stretch>
            <a:fillRect/>
          </a:stretch>
        </p:blipFill>
        <p:spPr>
          <a:xfrm>
            <a:off x="4648200" y="1371600"/>
            <a:ext cx="3440906" cy="2590800"/>
          </a:xfrm>
        </p:spPr>
      </p:pic>
      <p:pic>
        <p:nvPicPr>
          <p:cNvPr id="8" name="Content Placeholder 7" descr="gall5.jpg"/>
          <p:cNvPicPr>
            <a:picLocks noGrp="1" noChangeAspect="1"/>
          </p:cNvPicPr>
          <p:nvPr>
            <p:ph sz="half" idx="2"/>
          </p:nvPr>
        </p:nvPicPr>
        <p:blipFill>
          <a:blip r:embed="rId3" cstate="print"/>
          <a:stretch>
            <a:fillRect/>
          </a:stretch>
        </p:blipFill>
        <p:spPr>
          <a:xfrm>
            <a:off x="4648200" y="4038600"/>
            <a:ext cx="3429000" cy="2581835"/>
          </a:xfrm>
        </p:spPr>
      </p:pic>
      <p:pic>
        <p:nvPicPr>
          <p:cNvPr id="9" name="Picture 8" descr="gall3.jpg"/>
          <p:cNvPicPr>
            <a:picLocks noChangeAspect="1"/>
          </p:cNvPicPr>
          <p:nvPr/>
        </p:nvPicPr>
        <p:blipFill>
          <a:blip r:embed="rId4" cstate="print"/>
          <a:stretch>
            <a:fillRect/>
          </a:stretch>
        </p:blipFill>
        <p:spPr>
          <a:xfrm>
            <a:off x="304800" y="1371600"/>
            <a:ext cx="3440906" cy="2590800"/>
          </a:xfrm>
          <a:prstGeom prst="rect">
            <a:avLst/>
          </a:prstGeom>
        </p:spPr>
      </p:pic>
      <p:pic>
        <p:nvPicPr>
          <p:cNvPr id="10" name="Picture 9" descr="gall4.jpg"/>
          <p:cNvPicPr>
            <a:picLocks noChangeAspect="1"/>
          </p:cNvPicPr>
          <p:nvPr/>
        </p:nvPicPr>
        <p:blipFill>
          <a:blip r:embed="rId5" cstate="print"/>
          <a:stretch>
            <a:fillRect/>
          </a:stretch>
        </p:blipFill>
        <p:spPr>
          <a:xfrm>
            <a:off x="304800" y="4114799"/>
            <a:ext cx="3429000" cy="2581835"/>
          </a:xfrm>
          <a:prstGeom prst="rect">
            <a:avLst/>
          </a:prstGeom>
        </p:spPr>
      </p:pic>
      <p:sp>
        <p:nvSpPr>
          <p:cNvPr id="11" name="TextBox 10"/>
          <p:cNvSpPr txBox="1"/>
          <p:nvPr/>
        </p:nvSpPr>
        <p:spPr>
          <a:xfrm>
            <a:off x="8229600" y="1828800"/>
            <a:ext cx="914400" cy="3539430"/>
          </a:xfrm>
          <a:prstGeom prst="rect">
            <a:avLst/>
          </a:prstGeom>
          <a:noFill/>
        </p:spPr>
        <p:txBody>
          <a:bodyPr wrap="square" rtlCol="0">
            <a:spAutoFit/>
          </a:bodyPr>
          <a:lstStyle/>
          <a:p>
            <a:r>
              <a:rPr lang="en-US" sz="1600" dirty="0" smtClean="0"/>
              <a:t>Cut the gall open and look for  larvae; fungal galls will not have larvae nor a clear space for one</a:t>
            </a:r>
            <a:endParaRPr lang="en-US" sz="1600" dirty="0"/>
          </a:p>
        </p:txBody>
      </p:sp>
      <p:cxnSp>
        <p:nvCxnSpPr>
          <p:cNvPr id="13" name="Straight Arrow Connector 12"/>
          <p:cNvCxnSpPr/>
          <p:nvPr/>
        </p:nvCxnSpPr>
        <p:spPr>
          <a:xfrm flipH="1">
            <a:off x="6019800" y="3733800"/>
            <a:ext cx="2209800" cy="160020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Fungal or Bacterial Consumption</a:t>
            </a:r>
            <a:endParaRPr lang="en-US" dirty="0"/>
          </a:p>
        </p:txBody>
      </p:sp>
      <p:pic>
        <p:nvPicPr>
          <p:cNvPr id="5" name="Content Placeholder 4" descr="oak_fungus2.jpg"/>
          <p:cNvPicPr>
            <a:picLocks noGrp="1" noChangeAspect="1"/>
          </p:cNvPicPr>
          <p:nvPr>
            <p:ph sz="half" idx="1"/>
          </p:nvPr>
        </p:nvPicPr>
        <p:blipFill>
          <a:blip r:embed="rId3" cstate="print"/>
          <a:stretch>
            <a:fillRect/>
          </a:stretch>
        </p:blipFill>
        <p:spPr>
          <a:xfrm>
            <a:off x="457200" y="2342767"/>
            <a:ext cx="4038600" cy="3040828"/>
          </a:xfrm>
        </p:spPr>
      </p:pic>
      <p:pic>
        <p:nvPicPr>
          <p:cNvPr id="6" name="Content Placeholder 5" descr="oak_fungus.jpg"/>
          <p:cNvPicPr>
            <a:picLocks noGrp="1" noChangeAspect="1"/>
          </p:cNvPicPr>
          <p:nvPr>
            <p:ph sz="half" idx="2"/>
          </p:nvPr>
        </p:nvPicPr>
        <p:blipFill>
          <a:blip r:embed="rId4" cstate="print"/>
          <a:stretch>
            <a:fillRect/>
          </a:stretch>
        </p:blipFill>
        <p:spPr>
          <a:xfrm>
            <a:off x="4648200" y="2342767"/>
            <a:ext cx="4038600" cy="304082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Fungal or Bacterial</a:t>
            </a:r>
            <a:endParaRPr lang="en-US" dirty="0"/>
          </a:p>
        </p:txBody>
      </p:sp>
      <p:pic>
        <p:nvPicPr>
          <p:cNvPr id="5" name="Content Placeholder 4" descr="P1000206.JPG"/>
          <p:cNvPicPr>
            <a:picLocks noGrp="1" noChangeAspect="1"/>
          </p:cNvPicPr>
          <p:nvPr>
            <p:ph sz="half" idx="1"/>
          </p:nvPr>
        </p:nvPicPr>
        <p:blipFill>
          <a:blip r:embed="rId3" cstate="print"/>
          <a:stretch>
            <a:fillRect/>
          </a:stretch>
        </p:blipFill>
        <p:spPr>
          <a:xfrm>
            <a:off x="457200" y="2348706"/>
            <a:ext cx="4038600" cy="3028950"/>
          </a:xfrm>
        </p:spPr>
      </p:pic>
      <p:pic>
        <p:nvPicPr>
          <p:cNvPr id="8" name="Content Placeholder 7" descr="IMG_3519.JPG"/>
          <p:cNvPicPr>
            <a:picLocks noGrp="1" noChangeAspect="1"/>
          </p:cNvPicPr>
          <p:nvPr>
            <p:ph sz="half" idx="2"/>
          </p:nvPr>
        </p:nvPicPr>
        <p:blipFill>
          <a:blip r:embed="rId4" cstate="print"/>
          <a:stretch>
            <a:fillRect/>
          </a:stretch>
        </p:blipFill>
        <p:spPr>
          <a:xfrm>
            <a:off x="4648200" y="2348706"/>
            <a:ext cx="4038600" cy="302895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661</Words>
  <Application>Microsoft Office PowerPoint</Application>
  <PresentationFormat>On-screen Show (4:3)</PresentationFormat>
  <Paragraphs>53</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Who did it?</vt:lpstr>
      <vt:lpstr>Chewed</vt:lpstr>
      <vt:lpstr>Mined</vt:lpstr>
      <vt:lpstr>Skeletonized</vt:lpstr>
      <vt:lpstr>Rolled</vt:lpstr>
      <vt:lpstr>Galled</vt:lpstr>
      <vt:lpstr>Fungal vs Insect Galls</vt:lpstr>
      <vt:lpstr>Fungal or Bacterial Consumption</vt:lpstr>
      <vt:lpstr>Fungal or Bacterial</vt:lpstr>
      <vt:lpstr>Other</vt:lpstr>
      <vt:lpstr>What do some of these organisms look like?</vt:lpstr>
      <vt:lpstr>Chewers</vt:lpstr>
      <vt:lpstr>Chewers</vt:lpstr>
      <vt:lpstr>Miners</vt:lpstr>
      <vt:lpstr>Miners</vt:lpstr>
      <vt:lpstr>Skeletonizers</vt:lpstr>
      <vt:lpstr>Rollers </vt:lpstr>
      <vt:lpstr>Rollers</vt:lpstr>
      <vt:lpstr>Galls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Herbivory ID</dc:title>
  <dc:creator>harrisc</dc:creator>
  <cp:lastModifiedBy>harrisc</cp:lastModifiedBy>
  <cp:revision>17</cp:revision>
  <dcterms:created xsi:type="dcterms:W3CDTF">2015-01-16T15:45:41Z</dcterms:created>
  <dcterms:modified xsi:type="dcterms:W3CDTF">2015-03-19T16:29:42Z</dcterms:modified>
</cp:coreProperties>
</file>