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05DA08-AA1B-4BA7-8749-EB8DCBABB720}" v="3" dt="2021-06-14T12:50:47.16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p:cViewPr varScale="1">
        <p:scale>
          <a:sx n="106" d="100"/>
          <a:sy n="106" d="100"/>
        </p:scale>
        <p:origin x="1800"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F9932C1-F033-48D7-975B-BBF4CF8B0EB5}" type="datetimeFigureOut">
              <a:rPr lang="en-US"/>
              <a:t>6/14/21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AA39993-9822-4792-9798-BEC8EBEF50E8}" type="slidenum">
              <a:rPr lang="en-US"/>
              <a:t>‹#›</a:t>
            </a:fld>
            <a:endParaRPr lang="en-US"/>
          </a:p>
        </p:txBody>
      </p:sp>
    </p:spTree>
    <p:extLst>
      <p:ext uri="{BB962C8B-B14F-4D97-AF65-F5344CB8AC3E}">
        <p14:creationId xmlns:p14="http://schemas.microsoft.com/office/powerpoint/2010/main" val="279209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2013-03-14 16:53:11</a:t>
            </a:r>
          </a:p>
          <a:p>
            <a:r>
              <a:t>--------------------------------------------</a:t>
            </a:r>
          </a:p>
          <a:p>
            <a:r>
              <a:t>Ask students: What tends to make  invasive species so successful?</a:t>
            </a:r>
          </a:p>
          <a:p>
            <a:r>
              <a:t>They should remember some of  the characteristics in the game that  either helped or hurt them,  depending on whether they were  invasive or native.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2013-03-14 16:53:11</a:t>
            </a:r>
          </a:p>
          <a:p>
            <a:r>
              <a:t>--------------------------------------------</a:t>
            </a:r>
          </a:p>
          <a:p>
            <a:r>
              <a:t>Review the characteristics, adding                                                   to the students’ answers  anything they missed, or adding  correct answers to this  incomplete list.</a:t>
            </a:r>
          </a:p>
          <a:p>
            <a:r>
              <a:t>** Remember that this list is more  of a guideline of tendencies.  Most invasive species  demonstrate some-many but not  all of these characteristics.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2013-03-14 16:53:11</a:t>
            </a:r>
          </a:p>
          <a:p>
            <a:r>
              <a:t>--------------------------------------------</a:t>
            </a:r>
          </a:p>
          <a:p>
            <a:r>
              <a:t>Invasive species in the Hudson  Valley and around the world will be  explored further in future  lessons. (Clockwise from top left  – mile-a-minute vine, common  reed, zebra mussels, kudzu)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2013-03-14 16:53:09</a:t>
            </a:r>
          </a:p>
          <a:p>
            <a:r>
              <a:t>--------------------------------------------</a:t>
            </a:r>
          </a:p>
          <a:p>
            <a:r>
              <a:t>Non-native species are organisms  that originated from a completely  different ecosystem They have  been introduced from some  place else</a:t>
            </a:r>
          </a:p>
          <a:p>
            <a:r>
              <a:t>Now occur outside their native range  in established, breeding  populations Also called exotic,  introduced, weedy,  non-indigenous</a:t>
            </a:r>
          </a:p>
          <a:p>
            <a:r>
              <a:t>Not all non-native species survive</a:t>
            </a:r>
          </a:p>
          <a:p>
            <a:r>
              <a:t>EPA estimates that only 10% of  introduced species survive and of these,  only 10% become invasive  No/few predators, competitors or  diseases in new environment</a:t>
            </a:r>
          </a:p>
          <a:p>
            <a:r>
              <a:t>Populations may grow very rapidly</a:t>
            </a:r>
          </a:p>
          <a:p>
            <a:r>
              <a:t>Take over habitats, out-compete  native species</a:t>
            </a:r>
          </a:p>
          <a:p>
            <a:r>
              <a:t>Introductions involve human activities,  either accidental or deliberate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2013-03-14 16:53:10</a:t>
            </a:r>
          </a:p>
          <a:p>
            <a:r>
              <a:t>--------------------------------------------</a:t>
            </a:r>
          </a:p>
          <a:p>
            <a:r>
              <a:t>Experts estimate that 50,000 alien  species have been introduced to  the U.S. Threaten natives  --typically as predators or  competitors for food or habitat</a:t>
            </a:r>
          </a:p>
          <a:p>
            <a:r>
              <a:t>Alien species implicated in 68% of  all fish extinctions that occurred  between 1900 and 2000</a:t>
            </a:r>
          </a:p>
          <a:p>
            <a:r>
              <a:t>From left: Princess Tree, Tree of   heaven (upper), and Norway maple  (lower, leaf and samara) – highly  invasive, yet commonly planted  street trees; </a:t>
            </a:r>
          </a:p>
          <a:p>
            <a:r>
              <a:t>Lower Right – American Chestnut                                                   – native; populations decimated  by an invasive fungus that was  transported here along with a  cultivated variety of Asiatic  chestnut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2013-03-14 16:53:10</a:t>
            </a:r>
          </a:p>
          <a:p>
            <a:r>
              <a:t>--------------------------------------------</a:t>
            </a:r>
          </a:p>
          <a:p>
            <a:r>
              <a:t>One key way that invasive species  degrade ecosystems is by  decreasing biodiversity.</a:t>
            </a:r>
          </a:p>
          <a:p>
            <a:r>
              <a:t>If one looks closely at the image of  the mugwort (left), you can see  goldenrod (yellow arrows) trying  to grow underneath the large  canopy of mugwort. Sometimes  goldenrod may get to be tall  enough to reach the light, but it is  still fighting with mugwort for  nutrients and space. While the  image at right shows goldenrod  in abundance, it is easy to see  other species (colored arrows)  readily growing nearby and  beneath it, since it does not form  a dark canopy like mugwort.  Other ways invasives damage  ecosystem health:</a:t>
            </a:r>
          </a:p>
          <a:p>
            <a:r>
              <a:t>--Decrease habitat value for wildlife  – provide food (and sometimes  shelter) for fewer species of  animals</a:t>
            </a:r>
          </a:p>
          <a:p>
            <a:r>
              <a:t>--sometimes directly harm native  animals (e.g. black swallow  wort/monarch butterflies); </a:t>
            </a:r>
          </a:p>
          <a:p>
            <a:r>
              <a:t>--often change soil chemistry to be  less favorable for native plants</a:t>
            </a:r>
          </a:p>
          <a:p>
            <a:r>
              <a:t>--aquatic ones can severely damage  fish habitats, ultimately causing  tremendous economic damage  for fishing industries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2013-03-14 16:53:10</a:t>
            </a:r>
          </a:p>
          <a:p>
            <a:r>
              <a:t>--------------------------------------------</a:t>
            </a:r>
          </a:p>
          <a:p>
            <a:r>
              <a:t>Invasive species introductions cost  you money.</a:t>
            </a:r>
          </a:p>
          <a:p>
            <a:r>
              <a:t>Pimentel ‘s study estimated it costs                                              the U.S. $137 billion/year to “fix”  or at least mitigate their negative  impacts and in attempts to  control these species</a:t>
            </a:r>
          </a:p>
          <a:p>
            <a:r>
              <a:t>Brown marmorated stink bugs are  a relatively recent threat to NY  (and other northeast &amp; midwest)  orchards. They cause  tremendous damage to fruit tree  crops, though they also attack  other fruit and vegetable crops.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2013-03-14 16:53:11</a:t>
            </a:r>
          </a:p>
          <a:p>
            <a:r>
              <a:t>--------------------------------------------</a:t>
            </a:r>
          </a:p>
          <a:p>
            <a:r>
              <a:t>A species that nearly anyone who  has visited shallow waters along  the Hudson River has seen is the  invasive water chestnut. This  species grows to such densities,  that even kayaks often cannot  get through the plant beds. It  harms other forms of recreation  on the Hudson River as well.  Other impacts of this species are  explored more in future lessons.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EF6F1"/>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4338658" y="0"/>
            <a:ext cx="4805328" cy="4378299"/>
          </a:xfrm>
          <a:prstGeom prst="rect">
            <a:avLst/>
          </a:prstGeom>
        </p:spPr>
      </p:pic>
      <p:pic>
        <p:nvPicPr>
          <p:cNvPr id="18" name="bg object 18"/>
          <p:cNvPicPr/>
          <p:nvPr/>
        </p:nvPicPr>
        <p:blipFill>
          <a:blip r:embed="rId3" cstate="print"/>
          <a:stretch>
            <a:fillRect/>
          </a:stretch>
        </p:blipFill>
        <p:spPr>
          <a:xfrm>
            <a:off x="0" y="0"/>
            <a:ext cx="4569993" cy="3905249"/>
          </a:xfrm>
          <a:prstGeom prst="rect">
            <a:avLst/>
          </a:prstGeom>
        </p:spPr>
      </p:pic>
      <p:pic>
        <p:nvPicPr>
          <p:cNvPr id="19" name="bg object 19"/>
          <p:cNvPicPr/>
          <p:nvPr/>
        </p:nvPicPr>
        <p:blipFill>
          <a:blip r:embed="rId4" cstate="print"/>
          <a:stretch>
            <a:fillRect/>
          </a:stretch>
        </p:blipFill>
        <p:spPr>
          <a:xfrm>
            <a:off x="4343400" y="3717531"/>
            <a:ext cx="4800561" cy="314046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EF6F1"/>
          </a:solidFill>
        </p:spPr>
        <p:txBody>
          <a:bodyPr wrap="square" lIns="0" tIns="0" rIns="0" bIns="0" rtlCol="0"/>
          <a:lstStyle/>
          <a:p>
            <a:endParaRPr/>
          </a:p>
        </p:txBody>
      </p:sp>
      <p:sp>
        <p:nvSpPr>
          <p:cNvPr id="2" name="Holder 2"/>
          <p:cNvSpPr>
            <a:spLocks noGrp="1"/>
          </p:cNvSpPr>
          <p:nvPr>
            <p:ph type="title"/>
          </p:nvPr>
        </p:nvSpPr>
        <p:spPr>
          <a:xfrm>
            <a:off x="515270" y="164084"/>
            <a:ext cx="7956550" cy="635000"/>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a:xfrm>
            <a:off x="535940" y="1536307"/>
            <a:ext cx="8072119" cy="430085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6/14/21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3" cstate="print"/>
            <a:stretch>
              <a:fillRect/>
            </a:stretch>
          </p:blipFill>
          <p:spPr>
            <a:xfrm>
              <a:off x="0" y="0"/>
              <a:ext cx="9144000" cy="6858000"/>
            </a:xfrm>
            <a:prstGeom prst="rect">
              <a:avLst/>
            </a:prstGeom>
          </p:spPr>
        </p:pic>
        <p:sp>
          <p:nvSpPr>
            <p:cNvPr id="4" name="object 4"/>
            <p:cNvSpPr/>
            <p:nvPr/>
          </p:nvSpPr>
          <p:spPr>
            <a:xfrm>
              <a:off x="2209800" y="0"/>
              <a:ext cx="4572000" cy="1143000"/>
            </a:xfrm>
            <a:custGeom>
              <a:avLst/>
              <a:gdLst/>
              <a:ahLst/>
              <a:cxnLst/>
              <a:rect l="l" t="t" r="r" b="b"/>
              <a:pathLst>
                <a:path w="4572000" h="1143000">
                  <a:moveTo>
                    <a:pt x="4572000" y="0"/>
                  </a:moveTo>
                  <a:lnTo>
                    <a:pt x="0" y="0"/>
                  </a:lnTo>
                  <a:lnTo>
                    <a:pt x="0" y="1143000"/>
                  </a:lnTo>
                  <a:lnTo>
                    <a:pt x="4572000" y="1143000"/>
                  </a:lnTo>
                  <a:lnTo>
                    <a:pt x="4572000" y="0"/>
                  </a:lnTo>
                  <a:close/>
                </a:path>
              </a:pathLst>
            </a:custGeom>
            <a:solidFill>
              <a:srgbClr val="DEF6F1"/>
            </a:solidFill>
          </p:spPr>
          <p:txBody>
            <a:bodyPr wrap="square" lIns="0" tIns="0" rIns="0" bIns="0" rtlCol="0"/>
            <a:lstStyle/>
            <a:p>
              <a:endParaRPr/>
            </a:p>
          </p:txBody>
        </p:sp>
      </p:grpSp>
      <p:sp>
        <p:nvSpPr>
          <p:cNvPr id="5" name="object 5"/>
          <p:cNvSpPr txBox="1">
            <a:spLocks noGrp="1"/>
          </p:cNvSpPr>
          <p:nvPr>
            <p:ph type="title"/>
          </p:nvPr>
        </p:nvSpPr>
        <p:spPr>
          <a:xfrm>
            <a:off x="2435313" y="208280"/>
            <a:ext cx="4221480" cy="696595"/>
          </a:xfrm>
          <a:prstGeom prst="rect">
            <a:avLst/>
          </a:prstGeom>
        </p:spPr>
        <p:txBody>
          <a:bodyPr vert="horz" wrap="square" lIns="0" tIns="12700" rIns="0" bIns="0" rtlCol="0">
            <a:spAutoFit/>
          </a:bodyPr>
          <a:lstStyle/>
          <a:p>
            <a:pPr marL="12700">
              <a:lnSpc>
                <a:spcPct val="100000"/>
              </a:lnSpc>
              <a:spcBef>
                <a:spcPts val="100"/>
              </a:spcBef>
            </a:pPr>
            <a:r>
              <a:rPr sz="4400" dirty="0"/>
              <a:t>Invasive</a:t>
            </a:r>
            <a:r>
              <a:rPr sz="4400" spc="-114" dirty="0"/>
              <a:t> </a:t>
            </a:r>
            <a:r>
              <a:rPr sz="4400" dirty="0"/>
              <a:t>Species</a:t>
            </a:r>
            <a:endParaRPr sz="4400"/>
          </a:p>
        </p:txBody>
      </p:sp>
      <p:sp>
        <p:nvSpPr>
          <p:cNvPr id="6" name="object 6"/>
          <p:cNvSpPr/>
          <p:nvPr/>
        </p:nvSpPr>
        <p:spPr>
          <a:xfrm>
            <a:off x="2438400" y="6229350"/>
            <a:ext cx="4343400" cy="628650"/>
          </a:xfrm>
          <a:custGeom>
            <a:avLst/>
            <a:gdLst/>
            <a:ahLst/>
            <a:cxnLst/>
            <a:rect l="l" t="t" r="r" b="b"/>
            <a:pathLst>
              <a:path w="4343400" h="628650">
                <a:moveTo>
                  <a:pt x="4343400" y="0"/>
                </a:moveTo>
                <a:lnTo>
                  <a:pt x="0" y="0"/>
                </a:lnTo>
                <a:lnTo>
                  <a:pt x="0" y="628650"/>
                </a:lnTo>
                <a:lnTo>
                  <a:pt x="4343400" y="628650"/>
                </a:lnTo>
                <a:lnTo>
                  <a:pt x="4343400" y="0"/>
                </a:lnTo>
                <a:close/>
              </a:path>
            </a:pathLst>
          </a:custGeom>
          <a:solidFill>
            <a:srgbClr val="DEF6F1"/>
          </a:solidFill>
        </p:spPr>
        <p:txBody>
          <a:bodyPr wrap="square" lIns="0" tIns="0" rIns="0" bIns="0" rtlCol="0"/>
          <a:lstStyle/>
          <a:p>
            <a:endParaRPr/>
          </a:p>
        </p:txBody>
      </p:sp>
      <p:sp>
        <p:nvSpPr>
          <p:cNvPr id="7" name="object 7"/>
          <p:cNvSpPr txBox="1"/>
          <p:nvPr/>
        </p:nvSpPr>
        <p:spPr>
          <a:xfrm>
            <a:off x="2647314" y="6256273"/>
            <a:ext cx="3923029" cy="574040"/>
          </a:xfrm>
          <a:prstGeom prst="rect">
            <a:avLst/>
          </a:prstGeom>
        </p:spPr>
        <p:txBody>
          <a:bodyPr vert="horz" wrap="square" lIns="0" tIns="12700" rIns="0" bIns="0" rtlCol="0">
            <a:spAutoFit/>
          </a:bodyPr>
          <a:lstStyle/>
          <a:p>
            <a:pPr marL="635" algn="ctr">
              <a:lnSpc>
                <a:spcPct val="100000"/>
              </a:lnSpc>
              <a:spcBef>
                <a:spcPts val="100"/>
              </a:spcBef>
            </a:pPr>
            <a:r>
              <a:rPr sz="1800" i="1" spc="-10" dirty="0">
                <a:latin typeface="Arial"/>
                <a:cs typeface="Arial"/>
              </a:rPr>
              <a:t>Changing Hudson</a:t>
            </a:r>
            <a:r>
              <a:rPr sz="1800" i="1" spc="5" dirty="0">
                <a:latin typeface="Arial"/>
                <a:cs typeface="Arial"/>
              </a:rPr>
              <a:t> </a:t>
            </a:r>
            <a:r>
              <a:rPr sz="1800" i="1" spc="-5" dirty="0">
                <a:latin typeface="Arial"/>
                <a:cs typeface="Arial"/>
              </a:rPr>
              <a:t>Project</a:t>
            </a:r>
            <a:endParaRPr sz="1800">
              <a:latin typeface="Arial"/>
              <a:cs typeface="Arial"/>
            </a:endParaRPr>
          </a:p>
          <a:p>
            <a:pPr algn="ctr">
              <a:lnSpc>
                <a:spcPct val="100000"/>
              </a:lnSpc>
            </a:pPr>
            <a:r>
              <a:rPr sz="1800" b="1" spc="-10" dirty="0">
                <a:latin typeface="Arial"/>
                <a:cs typeface="Arial"/>
              </a:rPr>
              <a:t>Cary</a:t>
            </a:r>
            <a:r>
              <a:rPr sz="1800" b="1" spc="-5" dirty="0">
                <a:latin typeface="Arial"/>
                <a:cs typeface="Arial"/>
              </a:rPr>
              <a:t> Institute</a:t>
            </a:r>
            <a:r>
              <a:rPr sz="1800" b="1" spc="-15" dirty="0">
                <a:latin typeface="Arial"/>
                <a:cs typeface="Arial"/>
              </a:rPr>
              <a:t> </a:t>
            </a:r>
            <a:r>
              <a:rPr sz="1800" b="1" dirty="0">
                <a:latin typeface="Arial"/>
                <a:cs typeface="Arial"/>
              </a:rPr>
              <a:t>of</a:t>
            </a:r>
            <a:r>
              <a:rPr sz="1800" b="1" spc="-10" dirty="0">
                <a:latin typeface="Arial"/>
                <a:cs typeface="Arial"/>
              </a:rPr>
              <a:t> Ecosystem</a:t>
            </a:r>
            <a:r>
              <a:rPr sz="1800" b="1" spc="35" dirty="0">
                <a:latin typeface="Arial"/>
                <a:cs typeface="Arial"/>
              </a:rPr>
              <a:t> </a:t>
            </a:r>
            <a:r>
              <a:rPr sz="1800" b="1" spc="-5" dirty="0">
                <a:latin typeface="Arial"/>
                <a:cs typeface="Arial"/>
              </a:rPr>
              <a:t>Studies</a:t>
            </a:r>
            <a:endParaRPr sz="1800">
              <a:latin typeface="Arial"/>
              <a:cs typeface="Arial"/>
            </a:endParaRPr>
          </a:p>
        </p:txBody>
      </p:sp>
      <p:sp>
        <p:nvSpPr>
          <p:cNvPr id="8" name="object 8"/>
          <p:cNvSpPr txBox="1"/>
          <p:nvPr/>
        </p:nvSpPr>
        <p:spPr>
          <a:xfrm>
            <a:off x="8833423" y="4785769"/>
            <a:ext cx="224790" cy="2039620"/>
          </a:xfrm>
          <a:prstGeom prst="rect">
            <a:avLst/>
          </a:prstGeom>
        </p:spPr>
        <p:txBody>
          <a:bodyPr vert="vert270" wrap="square" lIns="0" tIns="0" rIns="0" bIns="0" rtlCol="0">
            <a:spAutoFit/>
          </a:bodyPr>
          <a:lstStyle/>
          <a:p>
            <a:pPr marL="12700">
              <a:lnSpc>
                <a:spcPts val="1650"/>
              </a:lnSpc>
            </a:pPr>
            <a:r>
              <a:rPr sz="1400" b="1" spc="-5" dirty="0">
                <a:latin typeface="Arial"/>
                <a:cs typeface="Arial"/>
              </a:rPr>
              <a:t>Photo</a:t>
            </a:r>
            <a:r>
              <a:rPr sz="1400" b="1" spc="-60" dirty="0">
                <a:latin typeface="Arial"/>
                <a:cs typeface="Arial"/>
              </a:rPr>
              <a:t> </a:t>
            </a:r>
            <a:r>
              <a:rPr sz="1400" b="1" spc="-5" dirty="0">
                <a:latin typeface="Arial"/>
                <a:cs typeface="Arial"/>
              </a:rPr>
              <a:t>by</a:t>
            </a:r>
            <a:r>
              <a:rPr sz="1400" b="1" spc="-30" dirty="0">
                <a:latin typeface="Arial"/>
                <a:cs typeface="Arial"/>
              </a:rPr>
              <a:t> </a:t>
            </a:r>
            <a:r>
              <a:rPr sz="1400" b="1" dirty="0">
                <a:latin typeface="Arial"/>
                <a:cs typeface="Arial"/>
              </a:rPr>
              <a:t>Kara</a:t>
            </a:r>
            <a:r>
              <a:rPr sz="1400" b="1" spc="-25" dirty="0">
                <a:latin typeface="Arial"/>
                <a:cs typeface="Arial"/>
              </a:rPr>
              <a:t> </a:t>
            </a:r>
            <a:r>
              <a:rPr sz="1400" b="1" dirty="0">
                <a:latin typeface="Arial"/>
                <a:cs typeface="Arial"/>
              </a:rPr>
              <a:t>Goodwin</a:t>
            </a:r>
            <a:endParaRPr sz="1400">
              <a:latin typeface="Arial"/>
              <a:cs typeface="Arial"/>
            </a:endParaRPr>
          </a:p>
        </p:txBody>
      </p:sp>
      <p:pic>
        <p:nvPicPr>
          <p:cNvPr id="9" name="Picture 9">
            <a:extLst>
              <a:ext uri="{FF2B5EF4-FFF2-40B4-BE49-F238E27FC236}">
                <a16:creationId xmlns:a16="http://schemas.microsoft.com/office/drawing/2014/main" id="{0361EECE-7C70-48F0-AD91-0D25185909BA}"/>
              </a:ext>
            </a:extLst>
          </p:cNvPr>
          <p:cNvPicPr>
            <a:picLocks noChangeAspect="1"/>
          </p:cNvPicPr>
          <p:nvPr/>
        </p:nvPicPr>
        <p:blipFill>
          <a:blip r:embed="rId4"/>
          <a:stretch>
            <a:fillRect/>
          </a:stretch>
        </p:blipFill>
        <p:spPr>
          <a:xfrm>
            <a:off x="1747684" y="5475492"/>
            <a:ext cx="5943600" cy="3905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1464" y="2159000"/>
            <a:ext cx="5745480" cy="1367790"/>
          </a:xfrm>
          <a:prstGeom prst="rect">
            <a:avLst/>
          </a:prstGeom>
        </p:spPr>
        <p:txBody>
          <a:bodyPr vert="horz" wrap="square" lIns="0" tIns="13335" rIns="0" bIns="0" rtlCol="0">
            <a:spAutoFit/>
          </a:bodyPr>
          <a:lstStyle/>
          <a:p>
            <a:pPr marL="12700" marR="5080" indent="217804">
              <a:lnSpc>
                <a:spcPct val="100000"/>
              </a:lnSpc>
              <a:spcBef>
                <a:spcPts val="105"/>
              </a:spcBef>
            </a:pPr>
            <a:r>
              <a:rPr sz="4400" dirty="0"/>
              <a:t>What makes invasive </a:t>
            </a:r>
            <a:r>
              <a:rPr sz="4400" spc="5" dirty="0"/>
              <a:t> </a:t>
            </a:r>
            <a:r>
              <a:rPr sz="4400" dirty="0"/>
              <a:t>species</a:t>
            </a:r>
            <a:r>
              <a:rPr sz="4400" spc="-65" dirty="0"/>
              <a:t> </a:t>
            </a:r>
            <a:r>
              <a:rPr sz="4400" dirty="0"/>
              <a:t>so</a:t>
            </a:r>
            <a:r>
              <a:rPr sz="4400" spc="-50" dirty="0"/>
              <a:t> </a:t>
            </a:r>
            <a:r>
              <a:rPr sz="4400" dirty="0"/>
              <a:t>successful?</a:t>
            </a:r>
            <a:endParaRPr sz="4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7082" y="210122"/>
            <a:ext cx="6546215" cy="1243965"/>
          </a:xfrm>
          <a:prstGeom prst="rect">
            <a:avLst/>
          </a:prstGeom>
        </p:spPr>
        <p:txBody>
          <a:bodyPr vert="horz" wrap="square" lIns="0" tIns="12065" rIns="0" bIns="0" rtlCol="0">
            <a:spAutoFit/>
          </a:bodyPr>
          <a:lstStyle/>
          <a:p>
            <a:pPr marL="2214245" marR="5080" indent="-2202180">
              <a:lnSpc>
                <a:spcPct val="100000"/>
              </a:lnSpc>
              <a:spcBef>
                <a:spcPts val="95"/>
              </a:spcBef>
            </a:pPr>
            <a:r>
              <a:rPr spc="-5" dirty="0"/>
              <a:t>Characteristics of Successful </a:t>
            </a:r>
            <a:r>
              <a:rPr spc="-1100" dirty="0"/>
              <a:t> </a:t>
            </a:r>
            <a:r>
              <a:rPr spc="-5" dirty="0"/>
              <a:t>Invasives</a:t>
            </a:r>
          </a:p>
        </p:txBody>
      </p:sp>
      <p:sp>
        <p:nvSpPr>
          <p:cNvPr id="3" name="object 3"/>
          <p:cNvSpPr txBox="1"/>
          <p:nvPr/>
        </p:nvSpPr>
        <p:spPr>
          <a:xfrm>
            <a:off x="535940" y="1529346"/>
            <a:ext cx="4451350" cy="4855210"/>
          </a:xfrm>
          <a:prstGeom prst="rect">
            <a:avLst/>
          </a:prstGeom>
        </p:spPr>
        <p:txBody>
          <a:bodyPr vert="horz" wrap="square" lIns="0" tIns="105410" rIns="0" bIns="0" rtlCol="0">
            <a:spAutoFit/>
          </a:bodyPr>
          <a:lstStyle/>
          <a:p>
            <a:pPr marL="355600" indent="-342900">
              <a:lnSpc>
                <a:spcPct val="100000"/>
              </a:lnSpc>
              <a:spcBef>
                <a:spcPts val="830"/>
              </a:spcBef>
              <a:buChar char="•"/>
              <a:tabLst>
                <a:tab pos="354965" algn="l"/>
                <a:tab pos="355600" algn="l"/>
              </a:tabLst>
            </a:pPr>
            <a:r>
              <a:rPr sz="3000" spc="-5" dirty="0">
                <a:latin typeface="Arial"/>
                <a:cs typeface="Arial"/>
              </a:rPr>
              <a:t>Few</a:t>
            </a:r>
            <a:r>
              <a:rPr sz="3000" spc="-30" dirty="0">
                <a:latin typeface="Arial"/>
                <a:cs typeface="Arial"/>
              </a:rPr>
              <a:t> </a:t>
            </a:r>
            <a:r>
              <a:rPr sz="3000" spc="-5" dirty="0">
                <a:latin typeface="Arial"/>
                <a:cs typeface="Arial"/>
              </a:rPr>
              <a:t>natural</a:t>
            </a:r>
            <a:r>
              <a:rPr sz="3000" spc="-25" dirty="0">
                <a:latin typeface="Arial"/>
                <a:cs typeface="Arial"/>
              </a:rPr>
              <a:t> </a:t>
            </a:r>
            <a:r>
              <a:rPr sz="3000" spc="-5" dirty="0">
                <a:latin typeface="Arial"/>
                <a:cs typeface="Arial"/>
              </a:rPr>
              <a:t>enemies</a:t>
            </a:r>
            <a:endParaRPr sz="3000">
              <a:latin typeface="Arial"/>
              <a:cs typeface="Arial"/>
            </a:endParaRPr>
          </a:p>
          <a:p>
            <a:pPr marL="756285" lvl="1" indent="-287020">
              <a:lnSpc>
                <a:spcPct val="100000"/>
              </a:lnSpc>
              <a:spcBef>
                <a:spcPts val="680"/>
              </a:spcBef>
              <a:buChar char="–"/>
              <a:tabLst>
                <a:tab pos="756920" algn="l"/>
              </a:tabLst>
            </a:pPr>
            <a:r>
              <a:rPr sz="2800" dirty="0">
                <a:latin typeface="Arial"/>
                <a:cs typeface="Arial"/>
              </a:rPr>
              <a:t>Predators</a:t>
            </a:r>
            <a:endParaRPr sz="2800">
              <a:latin typeface="Arial"/>
              <a:cs typeface="Arial"/>
            </a:endParaRPr>
          </a:p>
          <a:p>
            <a:pPr marL="756285" lvl="1" indent="-287020">
              <a:lnSpc>
                <a:spcPct val="100000"/>
              </a:lnSpc>
              <a:spcBef>
                <a:spcPts val="675"/>
              </a:spcBef>
              <a:buChar char="–"/>
              <a:tabLst>
                <a:tab pos="756920" algn="l"/>
              </a:tabLst>
            </a:pPr>
            <a:r>
              <a:rPr sz="2800" dirty="0">
                <a:latin typeface="Arial"/>
                <a:cs typeface="Arial"/>
              </a:rPr>
              <a:t>Competitors</a:t>
            </a:r>
            <a:endParaRPr sz="2800">
              <a:latin typeface="Arial"/>
              <a:cs typeface="Arial"/>
            </a:endParaRPr>
          </a:p>
          <a:p>
            <a:pPr marL="756285" lvl="1" indent="-287020">
              <a:lnSpc>
                <a:spcPct val="100000"/>
              </a:lnSpc>
              <a:spcBef>
                <a:spcPts val="670"/>
              </a:spcBef>
              <a:buChar char="–"/>
              <a:tabLst>
                <a:tab pos="756920" algn="l"/>
              </a:tabLst>
            </a:pPr>
            <a:r>
              <a:rPr sz="2800" spc="-5" dirty="0">
                <a:latin typeface="Arial"/>
                <a:cs typeface="Arial"/>
              </a:rPr>
              <a:t>Parasites</a:t>
            </a:r>
            <a:r>
              <a:rPr sz="2800" spc="-25" dirty="0">
                <a:latin typeface="Arial"/>
                <a:cs typeface="Arial"/>
              </a:rPr>
              <a:t> </a:t>
            </a:r>
            <a:r>
              <a:rPr sz="2800" dirty="0">
                <a:latin typeface="Arial"/>
                <a:cs typeface="Arial"/>
              </a:rPr>
              <a:t>and</a:t>
            </a:r>
            <a:r>
              <a:rPr sz="2800" spc="-15" dirty="0">
                <a:latin typeface="Arial"/>
                <a:cs typeface="Arial"/>
              </a:rPr>
              <a:t> </a:t>
            </a:r>
            <a:r>
              <a:rPr sz="2800" dirty="0">
                <a:latin typeface="Arial"/>
                <a:cs typeface="Arial"/>
              </a:rPr>
              <a:t>diseases</a:t>
            </a:r>
            <a:endParaRPr sz="2800">
              <a:latin typeface="Arial"/>
              <a:cs typeface="Arial"/>
            </a:endParaRPr>
          </a:p>
          <a:p>
            <a:pPr marL="355600" indent="-342900">
              <a:lnSpc>
                <a:spcPct val="100000"/>
              </a:lnSpc>
              <a:spcBef>
                <a:spcPts val="715"/>
              </a:spcBef>
              <a:buChar char="•"/>
              <a:tabLst>
                <a:tab pos="354965" algn="l"/>
                <a:tab pos="355600" algn="l"/>
              </a:tabLst>
            </a:pPr>
            <a:r>
              <a:rPr sz="3000" dirty="0">
                <a:latin typeface="Arial"/>
                <a:cs typeface="Arial"/>
              </a:rPr>
              <a:t>High</a:t>
            </a:r>
            <a:r>
              <a:rPr sz="3000" spc="-60" dirty="0">
                <a:latin typeface="Arial"/>
                <a:cs typeface="Arial"/>
              </a:rPr>
              <a:t> </a:t>
            </a:r>
            <a:r>
              <a:rPr sz="3000" spc="-5" dirty="0">
                <a:latin typeface="Arial"/>
                <a:cs typeface="Arial"/>
              </a:rPr>
              <a:t>reproductive</a:t>
            </a:r>
            <a:r>
              <a:rPr sz="3000" spc="-35" dirty="0">
                <a:latin typeface="Arial"/>
                <a:cs typeface="Arial"/>
              </a:rPr>
              <a:t> </a:t>
            </a:r>
            <a:r>
              <a:rPr sz="3000" spc="-5" dirty="0">
                <a:latin typeface="Arial"/>
                <a:cs typeface="Arial"/>
              </a:rPr>
              <a:t>rate</a:t>
            </a:r>
            <a:endParaRPr sz="3000">
              <a:latin typeface="Arial"/>
              <a:cs typeface="Arial"/>
            </a:endParaRPr>
          </a:p>
          <a:p>
            <a:pPr marL="355600" indent="-342900">
              <a:lnSpc>
                <a:spcPct val="100000"/>
              </a:lnSpc>
              <a:spcBef>
                <a:spcPts val="720"/>
              </a:spcBef>
              <a:buChar char="•"/>
              <a:tabLst>
                <a:tab pos="354965" algn="l"/>
                <a:tab pos="355600" algn="l"/>
              </a:tabLst>
            </a:pPr>
            <a:r>
              <a:rPr sz="3000" spc="-5" dirty="0">
                <a:latin typeface="Arial"/>
                <a:cs typeface="Arial"/>
              </a:rPr>
              <a:t>Long</a:t>
            </a:r>
            <a:r>
              <a:rPr sz="3000" spc="-65" dirty="0">
                <a:latin typeface="Arial"/>
                <a:cs typeface="Arial"/>
              </a:rPr>
              <a:t> </a:t>
            </a:r>
            <a:r>
              <a:rPr sz="3000" dirty="0">
                <a:latin typeface="Arial"/>
                <a:cs typeface="Arial"/>
              </a:rPr>
              <a:t>lived</a:t>
            </a:r>
            <a:endParaRPr sz="3000">
              <a:latin typeface="Arial"/>
              <a:cs typeface="Arial"/>
            </a:endParaRPr>
          </a:p>
          <a:p>
            <a:pPr marL="355600" indent="-342900">
              <a:lnSpc>
                <a:spcPct val="100000"/>
              </a:lnSpc>
              <a:spcBef>
                <a:spcPts val="720"/>
              </a:spcBef>
              <a:buChar char="•"/>
              <a:tabLst>
                <a:tab pos="354965" algn="l"/>
                <a:tab pos="355600" algn="l"/>
              </a:tabLst>
            </a:pPr>
            <a:r>
              <a:rPr sz="3000" spc="-5" dirty="0">
                <a:latin typeface="Arial"/>
                <a:cs typeface="Arial"/>
              </a:rPr>
              <a:t>Good</a:t>
            </a:r>
            <a:r>
              <a:rPr sz="3000" spc="-45" dirty="0">
                <a:latin typeface="Arial"/>
                <a:cs typeface="Arial"/>
              </a:rPr>
              <a:t> </a:t>
            </a:r>
            <a:r>
              <a:rPr sz="3000" spc="-5" dirty="0">
                <a:latin typeface="Arial"/>
                <a:cs typeface="Arial"/>
              </a:rPr>
              <a:t>dispersal</a:t>
            </a:r>
            <a:endParaRPr sz="3000">
              <a:latin typeface="Arial"/>
              <a:cs typeface="Arial"/>
            </a:endParaRPr>
          </a:p>
          <a:p>
            <a:pPr marL="355600" indent="-342900">
              <a:lnSpc>
                <a:spcPct val="100000"/>
              </a:lnSpc>
              <a:spcBef>
                <a:spcPts val="720"/>
              </a:spcBef>
              <a:buChar char="•"/>
              <a:tabLst>
                <a:tab pos="354965" algn="l"/>
                <a:tab pos="355600" algn="l"/>
              </a:tabLst>
            </a:pPr>
            <a:r>
              <a:rPr sz="3000" spc="-5" dirty="0">
                <a:latin typeface="Arial"/>
                <a:cs typeface="Arial"/>
              </a:rPr>
              <a:t>Generalists</a:t>
            </a:r>
            <a:endParaRPr sz="3000">
              <a:latin typeface="Arial"/>
              <a:cs typeface="Arial"/>
            </a:endParaRPr>
          </a:p>
          <a:p>
            <a:pPr marL="355600" indent="-342900">
              <a:lnSpc>
                <a:spcPct val="100000"/>
              </a:lnSpc>
              <a:spcBef>
                <a:spcPts val="720"/>
              </a:spcBef>
              <a:buChar char="•"/>
              <a:tabLst>
                <a:tab pos="354965" algn="l"/>
                <a:tab pos="355600" algn="l"/>
              </a:tabLst>
            </a:pPr>
            <a:r>
              <a:rPr sz="3000" dirty="0">
                <a:latin typeface="Arial"/>
                <a:cs typeface="Arial"/>
              </a:rPr>
              <a:t>Pioneer</a:t>
            </a:r>
            <a:r>
              <a:rPr sz="3000" spc="-90" dirty="0">
                <a:latin typeface="Arial"/>
                <a:cs typeface="Arial"/>
              </a:rPr>
              <a:t> </a:t>
            </a:r>
            <a:r>
              <a:rPr sz="3000" dirty="0">
                <a:latin typeface="Arial"/>
                <a:cs typeface="Arial"/>
              </a:rPr>
              <a:t>species</a:t>
            </a:r>
            <a:endParaRPr sz="30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340" y="6624094"/>
            <a:ext cx="807720" cy="269240"/>
          </a:xfrm>
          <a:prstGeom prst="rect">
            <a:avLst/>
          </a:prstGeom>
        </p:spPr>
        <p:txBody>
          <a:bodyPr vert="horz" wrap="square" lIns="0" tIns="12065" rIns="0" bIns="0" rtlCol="0">
            <a:spAutoFit/>
          </a:bodyPr>
          <a:lstStyle/>
          <a:p>
            <a:pPr marL="12700">
              <a:lnSpc>
                <a:spcPct val="100000"/>
              </a:lnSpc>
              <a:spcBef>
                <a:spcPts val="95"/>
              </a:spcBef>
            </a:pPr>
            <a:r>
              <a:rPr sz="1600" spc="-125" dirty="0">
                <a:latin typeface="Arial"/>
                <a:cs typeface="Arial"/>
              </a:rPr>
              <a:t>V</a:t>
            </a:r>
            <a:r>
              <a:rPr sz="1600" spc="-5" dirty="0">
                <a:latin typeface="Arial"/>
                <a:cs typeface="Arial"/>
              </a:rPr>
              <a:t>A</a:t>
            </a:r>
            <a:r>
              <a:rPr sz="1600" spc="-110" dirty="0">
                <a:latin typeface="Arial"/>
                <a:cs typeface="Arial"/>
              </a:rPr>
              <a:t> </a:t>
            </a:r>
            <a:r>
              <a:rPr sz="1600" spc="-5" dirty="0">
                <a:latin typeface="Arial"/>
                <a:cs typeface="Arial"/>
              </a:rPr>
              <a:t>D</a:t>
            </a:r>
            <a:r>
              <a:rPr sz="1600" spc="-15" dirty="0">
                <a:latin typeface="Arial"/>
                <a:cs typeface="Arial"/>
              </a:rPr>
              <a:t>G</a:t>
            </a:r>
            <a:r>
              <a:rPr sz="1600" spc="-5" dirty="0">
                <a:latin typeface="Arial"/>
                <a:cs typeface="Arial"/>
              </a:rPr>
              <a:t>IF</a:t>
            </a:r>
            <a:endParaRPr sz="1600">
              <a:latin typeface="Arial"/>
              <a:cs typeface="Arial"/>
            </a:endParaRPr>
          </a:p>
        </p:txBody>
      </p:sp>
      <p:pic>
        <p:nvPicPr>
          <p:cNvPr id="3" name="object 3"/>
          <p:cNvPicPr/>
          <p:nvPr/>
        </p:nvPicPr>
        <p:blipFill>
          <a:blip r:embed="rId3" cstate="print"/>
          <a:stretch>
            <a:fillRect/>
          </a:stretch>
        </p:blipFill>
        <p:spPr>
          <a:xfrm>
            <a:off x="0" y="3733825"/>
            <a:ext cx="4458493" cy="3124174"/>
          </a:xfrm>
          <a:prstGeom prst="rect">
            <a:avLst/>
          </a:prstGeom>
        </p:spPr>
      </p:pic>
      <p:sp>
        <p:nvSpPr>
          <p:cNvPr id="4" name="object 4"/>
          <p:cNvSpPr txBox="1"/>
          <p:nvPr/>
        </p:nvSpPr>
        <p:spPr>
          <a:xfrm>
            <a:off x="3812540" y="6547894"/>
            <a:ext cx="3530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IES</a:t>
            </a:r>
            <a:endParaRPr sz="1600">
              <a:latin typeface="Arial"/>
              <a:cs typeface="Arial"/>
            </a:endParaRPr>
          </a:p>
        </p:txBody>
      </p:sp>
      <p:sp>
        <p:nvSpPr>
          <p:cNvPr id="5" name="object 5"/>
          <p:cNvSpPr txBox="1"/>
          <p:nvPr/>
        </p:nvSpPr>
        <p:spPr>
          <a:xfrm>
            <a:off x="3888752" y="3499811"/>
            <a:ext cx="58928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USDA</a:t>
            </a:r>
            <a:endParaRPr sz="1600">
              <a:latin typeface="Arial"/>
              <a:cs typeface="Arial"/>
            </a:endParaRPr>
          </a:p>
        </p:txBody>
      </p:sp>
      <p:sp>
        <p:nvSpPr>
          <p:cNvPr id="6" name="object 6"/>
          <p:cNvSpPr txBox="1"/>
          <p:nvPr/>
        </p:nvSpPr>
        <p:spPr>
          <a:xfrm>
            <a:off x="8460672" y="3381237"/>
            <a:ext cx="3530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IES</a:t>
            </a:r>
            <a:endParaRPr sz="16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6822" y="240284"/>
            <a:ext cx="2197100" cy="1853564"/>
          </a:xfrm>
          <a:prstGeom prst="rect">
            <a:avLst/>
          </a:prstGeom>
        </p:spPr>
        <p:txBody>
          <a:bodyPr vert="horz" wrap="square" lIns="0" tIns="12065" rIns="0" bIns="0" rtlCol="0">
            <a:spAutoFit/>
          </a:bodyPr>
          <a:lstStyle/>
          <a:p>
            <a:pPr marL="12065" marR="5080" algn="ctr">
              <a:lnSpc>
                <a:spcPct val="100000"/>
              </a:lnSpc>
              <a:spcBef>
                <a:spcPts val="95"/>
              </a:spcBef>
            </a:pPr>
            <a:r>
              <a:rPr spc="-5" dirty="0"/>
              <a:t>Are</a:t>
            </a:r>
            <a:r>
              <a:rPr spc="-95" dirty="0"/>
              <a:t> </a:t>
            </a:r>
            <a:r>
              <a:rPr spc="-5" dirty="0"/>
              <a:t>these </a:t>
            </a:r>
            <a:r>
              <a:rPr spc="-1095" dirty="0"/>
              <a:t> </a:t>
            </a:r>
            <a:r>
              <a:rPr spc="-5" dirty="0"/>
              <a:t>animals </a:t>
            </a:r>
            <a:r>
              <a:rPr dirty="0"/>
              <a:t> </a:t>
            </a:r>
            <a:r>
              <a:rPr spc="-5" dirty="0"/>
              <a:t>invasive?</a:t>
            </a:r>
          </a:p>
        </p:txBody>
      </p:sp>
      <p:grpSp>
        <p:nvGrpSpPr>
          <p:cNvPr id="3" name="object 3"/>
          <p:cNvGrpSpPr/>
          <p:nvPr/>
        </p:nvGrpSpPr>
        <p:grpSpPr>
          <a:xfrm>
            <a:off x="0" y="0"/>
            <a:ext cx="9144000" cy="6858000"/>
            <a:chOff x="0" y="0"/>
            <a:chExt cx="9144000" cy="6858000"/>
          </a:xfrm>
        </p:grpSpPr>
        <p:pic>
          <p:nvPicPr>
            <p:cNvPr id="4" name="object 4"/>
            <p:cNvPicPr/>
            <p:nvPr/>
          </p:nvPicPr>
          <p:blipFill>
            <a:blip r:embed="rId3" cstate="print"/>
            <a:stretch>
              <a:fillRect/>
            </a:stretch>
          </p:blipFill>
          <p:spPr>
            <a:xfrm>
              <a:off x="4211466" y="0"/>
              <a:ext cx="4932533" cy="5867399"/>
            </a:xfrm>
            <a:prstGeom prst="rect">
              <a:avLst/>
            </a:prstGeom>
          </p:spPr>
        </p:pic>
        <p:pic>
          <p:nvPicPr>
            <p:cNvPr id="5" name="object 5"/>
            <p:cNvPicPr/>
            <p:nvPr/>
          </p:nvPicPr>
          <p:blipFill>
            <a:blip r:embed="rId4" cstate="print"/>
            <a:stretch>
              <a:fillRect/>
            </a:stretch>
          </p:blipFill>
          <p:spPr>
            <a:xfrm>
              <a:off x="0" y="2438400"/>
              <a:ext cx="6627190" cy="4419600"/>
            </a:xfrm>
            <a:prstGeom prst="rect">
              <a:avLst/>
            </a:prstGeom>
          </p:spPr>
        </p:pic>
        <p:sp>
          <p:nvSpPr>
            <p:cNvPr id="6" name="object 6"/>
            <p:cNvSpPr/>
            <p:nvPr/>
          </p:nvSpPr>
          <p:spPr>
            <a:xfrm>
              <a:off x="4267200" y="6553200"/>
              <a:ext cx="2286000" cy="304800"/>
            </a:xfrm>
            <a:custGeom>
              <a:avLst/>
              <a:gdLst/>
              <a:ahLst/>
              <a:cxnLst/>
              <a:rect l="l" t="t" r="r" b="b"/>
              <a:pathLst>
                <a:path w="2286000" h="304800">
                  <a:moveTo>
                    <a:pt x="2286000" y="0"/>
                  </a:moveTo>
                  <a:lnTo>
                    <a:pt x="0" y="0"/>
                  </a:lnTo>
                  <a:lnTo>
                    <a:pt x="0" y="304800"/>
                  </a:lnTo>
                  <a:lnTo>
                    <a:pt x="2286000" y="304800"/>
                  </a:lnTo>
                  <a:lnTo>
                    <a:pt x="2286000" y="0"/>
                  </a:lnTo>
                  <a:close/>
                </a:path>
              </a:pathLst>
            </a:custGeom>
            <a:solidFill>
              <a:srgbClr val="808000"/>
            </a:solidFill>
          </p:spPr>
          <p:txBody>
            <a:bodyPr wrap="square" lIns="0" tIns="0" rIns="0" bIns="0" rtlCol="0"/>
            <a:lstStyle/>
            <a:p>
              <a:endParaRPr/>
            </a:p>
          </p:txBody>
        </p:sp>
      </p:grpSp>
      <p:sp>
        <p:nvSpPr>
          <p:cNvPr id="7" name="object 7"/>
          <p:cNvSpPr txBox="1"/>
          <p:nvPr/>
        </p:nvSpPr>
        <p:spPr>
          <a:xfrm>
            <a:off x="4445634" y="6581647"/>
            <a:ext cx="19278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Fir0002/Flagstaffotos</a:t>
            </a:r>
            <a:endParaRPr sz="1600">
              <a:latin typeface="Arial"/>
              <a:cs typeface="Arial"/>
            </a:endParaRPr>
          </a:p>
        </p:txBody>
      </p:sp>
      <p:sp>
        <p:nvSpPr>
          <p:cNvPr id="8" name="object 8"/>
          <p:cNvSpPr/>
          <p:nvPr/>
        </p:nvSpPr>
        <p:spPr>
          <a:xfrm>
            <a:off x="8229600" y="5257800"/>
            <a:ext cx="914400" cy="609600"/>
          </a:xfrm>
          <a:custGeom>
            <a:avLst/>
            <a:gdLst/>
            <a:ahLst/>
            <a:cxnLst/>
            <a:rect l="l" t="t" r="r" b="b"/>
            <a:pathLst>
              <a:path w="914400" h="609600">
                <a:moveTo>
                  <a:pt x="914400" y="0"/>
                </a:moveTo>
                <a:lnTo>
                  <a:pt x="0" y="0"/>
                </a:lnTo>
                <a:lnTo>
                  <a:pt x="0" y="609600"/>
                </a:lnTo>
                <a:lnTo>
                  <a:pt x="914400" y="609600"/>
                </a:lnTo>
                <a:lnTo>
                  <a:pt x="914400" y="0"/>
                </a:lnTo>
                <a:close/>
              </a:path>
            </a:pathLst>
          </a:custGeom>
          <a:solidFill>
            <a:srgbClr val="808080"/>
          </a:solidFill>
        </p:spPr>
        <p:txBody>
          <a:bodyPr wrap="square" lIns="0" tIns="0" rIns="0" bIns="0" rtlCol="0"/>
          <a:lstStyle/>
          <a:p>
            <a:endParaRPr/>
          </a:p>
        </p:txBody>
      </p:sp>
      <p:sp>
        <p:nvSpPr>
          <p:cNvPr id="9" name="object 9"/>
          <p:cNvSpPr txBox="1"/>
          <p:nvPr/>
        </p:nvSpPr>
        <p:spPr>
          <a:xfrm>
            <a:off x="8308340" y="5286247"/>
            <a:ext cx="82486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Photo</a:t>
            </a:r>
            <a:r>
              <a:rPr sz="1600" spc="-95" dirty="0">
                <a:latin typeface="Arial"/>
                <a:cs typeface="Arial"/>
              </a:rPr>
              <a:t> </a:t>
            </a:r>
            <a:r>
              <a:rPr sz="1600" spc="-5" dirty="0">
                <a:latin typeface="Arial"/>
                <a:cs typeface="Arial"/>
              </a:rPr>
              <a:t>by </a:t>
            </a:r>
            <a:r>
              <a:rPr sz="1600" spc="-430" dirty="0">
                <a:latin typeface="Arial"/>
                <a:cs typeface="Arial"/>
              </a:rPr>
              <a:t> </a:t>
            </a:r>
            <a:r>
              <a:rPr sz="1600" spc="-5" dirty="0">
                <a:latin typeface="Arial"/>
                <a:cs typeface="Arial"/>
              </a:rPr>
              <a:t>sarefo</a:t>
            </a:r>
            <a:endParaRPr sz="16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3" cstate="print"/>
            <a:stretch>
              <a:fillRect/>
            </a:stretch>
          </p:blipFill>
          <p:spPr>
            <a:xfrm>
              <a:off x="4318000" y="0"/>
              <a:ext cx="4826000" cy="6324599"/>
            </a:xfrm>
            <a:prstGeom prst="rect">
              <a:avLst/>
            </a:prstGeom>
          </p:spPr>
        </p:pic>
        <p:pic>
          <p:nvPicPr>
            <p:cNvPr id="4" name="object 4"/>
            <p:cNvPicPr/>
            <p:nvPr/>
          </p:nvPicPr>
          <p:blipFill>
            <a:blip r:embed="rId4" cstate="print"/>
            <a:stretch>
              <a:fillRect/>
            </a:stretch>
          </p:blipFill>
          <p:spPr>
            <a:xfrm>
              <a:off x="0" y="2133600"/>
              <a:ext cx="5559399" cy="4724400"/>
            </a:xfrm>
            <a:prstGeom prst="rect">
              <a:avLst/>
            </a:prstGeom>
          </p:spPr>
        </p:pic>
        <p:sp>
          <p:nvSpPr>
            <p:cNvPr id="5" name="object 5"/>
            <p:cNvSpPr/>
            <p:nvPr/>
          </p:nvSpPr>
          <p:spPr>
            <a:xfrm>
              <a:off x="0" y="4648199"/>
              <a:ext cx="306070" cy="2209800"/>
            </a:xfrm>
            <a:custGeom>
              <a:avLst/>
              <a:gdLst/>
              <a:ahLst/>
              <a:cxnLst/>
              <a:rect l="l" t="t" r="r" b="b"/>
              <a:pathLst>
                <a:path w="306070" h="2209800">
                  <a:moveTo>
                    <a:pt x="305549" y="0"/>
                  </a:moveTo>
                  <a:lnTo>
                    <a:pt x="0" y="0"/>
                  </a:lnTo>
                  <a:lnTo>
                    <a:pt x="0" y="2209800"/>
                  </a:lnTo>
                  <a:lnTo>
                    <a:pt x="305549" y="2209800"/>
                  </a:lnTo>
                  <a:lnTo>
                    <a:pt x="305549" y="0"/>
                  </a:lnTo>
                  <a:close/>
                </a:path>
              </a:pathLst>
            </a:custGeom>
            <a:solidFill>
              <a:srgbClr val="277D35"/>
            </a:solidFill>
          </p:spPr>
          <p:txBody>
            <a:bodyPr wrap="square" lIns="0" tIns="0" rIns="0" bIns="0" rtlCol="0"/>
            <a:lstStyle/>
            <a:p>
              <a:endParaRPr/>
            </a:p>
          </p:txBody>
        </p:sp>
      </p:grpSp>
      <p:sp>
        <p:nvSpPr>
          <p:cNvPr id="6" name="object 6"/>
          <p:cNvSpPr txBox="1">
            <a:spLocks noGrp="1"/>
          </p:cNvSpPr>
          <p:nvPr>
            <p:ph type="title"/>
          </p:nvPr>
        </p:nvSpPr>
        <p:spPr>
          <a:xfrm>
            <a:off x="285146" y="400304"/>
            <a:ext cx="3694429" cy="1243965"/>
          </a:xfrm>
          <a:prstGeom prst="rect">
            <a:avLst/>
          </a:prstGeom>
        </p:spPr>
        <p:txBody>
          <a:bodyPr vert="horz" wrap="square" lIns="0" tIns="12065" rIns="0" bIns="0" rtlCol="0">
            <a:spAutoFit/>
          </a:bodyPr>
          <a:lstStyle/>
          <a:p>
            <a:pPr marL="789940" marR="5080" indent="-777875">
              <a:lnSpc>
                <a:spcPct val="100000"/>
              </a:lnSpc>
              <a:spcBef>
                <a:spcPts val="95"/>
              </a:spcBef>
            </a:pPr>
            <a:r>
              <a:rPr spc="-5" dirty="0"/>
              <a:t>Are</a:t>
            </a:r>
            <a:r>
              <a:rPr spc="-45" dirty="0"/>
              <a:t> </a:t>
            </a:r>
            <a:r>
              <a:rPr spc="-5" dirty="0"/>
              <a:t>these</a:t>
            </a:r>
            <a:r>
              <a:rPr spc="-20" dirty="0"/>
              <a:t> </a:t>
            </a:r>
            <a:r>
              <a:rPr spc="-5" dirty="0"/>
              <a:t>plants </a:t>
            </a:r>
            <a:r>
              <a:rPr spc="-1100" dirty="0"/>
              <a:t> </a:t>
            </a:r>
            <a:r>
              <a:rPr spc="-5" dirty="0"/>
              <a:t>invasive?</a:t>
            </a:r>
          </a:p>
        </p:txBody>
      </p:sp>
      <p:sp>
        <p:nvSpPr>
          <p:cNvPr id="7" name="object 7"/>
          <p:cNvSpPr txBox="1"/>
          <p:nvPr/>
        </p:nvSpPr>
        <p:spPr>
          <a:xfrm>
            <a:off x="37124" y="4726940"/>
            <a:ext cx="224790" cy="1968500"/>
          </a:xfrm>
          <a:prstGeom prst="rect">
            <a:avLst/>
          </a:prstGeom>
        </p:spPr>
        <p:txBody>
          <a:bodyPr vert="vert" wrap="square" lIns="0" tIns="0" rIns="0" bIns="0" rtlCol="0">
            <a:spAutoFit/>
          </a:bodyPr>
          <a:lstStyle/>
          <a:p>
            <a:pPr marL="12700">
              <a:lnSpc>
                <a:spcPts val="1650"/>
              </a:lnSpc>
            </a:pPr>
            <a:r>
              <a:rPr sz="1400" dirty="0">
                <a:latin typeface="Arial"/>
                <a:cs typeface="Arial"/>
              </a:rPr>
              <a:t>P</a:t>
            </a:r>
            <a:r>
              <a:rPr sz="1400" spc="-5" dirty="0">
                <a:latin typeface="Arial"/>
                <a:cs typeface="Arial"/>
              </a:rPr>
              <a:t>h</a:t>
            </a:r>
            <a:r>
              <a:rPr sz="1400" dirty="0">
                <a:latin typeface="Arial"/>
                <a:cs typeface="Arial"/>
              </a:rPr>
              <a:t>o</a:t>
            </a:r>
            <a:r>
              <a:rPr sz="1400" spc="5" dirty="0">
                <a:latin typeface="Arial"/>
                <a:cs typeface="Arial"/>
              </a:rPr>
              <a:t>t</a:t>
            </a:r>
            <a:r>
              <a:rPr sz="1400" dirty="0">
                <a:latin typeface="Arial"/>
                <a:cs typeface="Arial"/>
              </a:rPr>
              <a:t>o</a:t>
            </a:r>
            <a:r>
              <a:rPr sz="1400" spc="-45" dirty="0">
                <a:latin typeface="Arial"/>
                <a:cs typeface="Arial"/>
              </a:rPr>
              <a:t> </a:t>
            </a:r>
            <a:r>
              <a:rPr sz="1400" dirty="0">
                <a:latin typeface="Arial"/>
                <a:cs typeface="Arial"/>
              </a:rPr>
              <a:t>by</a:t>
            </a:r>
            <a:r>
              <a:rPr sz="1400" spc="-85" dirty="0">
                <a:latin typeface="Arial"/>
                <a:cs typeface="Arial"/>
              </a:rPr>
              <a:t> </a:t>
            </a:r>
            <a:r>
              <a:rPr sz="1400" dirty="0">
                <a:latin typeface="Arial"/>
                <a:cs typeface="Arial"/>
              </a:rPr>
              <a:t>An</a:t>
            </a:r>
            <a:r>
              <a:rPr sz="1400" spc="-5" dirty="0">
                <a:latin typeface="Arial"/>
                <a:cs typeface="Arial"/>
              </a:rPr>
              <a:t>d</a:t>
            </a:r>
            <a:r>
              <a:rPr sz="1400" dirty="0">
                <a:latin typeface="Arial"/>
                <a:cs typeface="Arial"/>
              </a:rPr>
              <a:t>r</a:t>
            </a:r>
            <a:r>
              <a:rPr sz="1400" spc="-5" dirty="0">
                <a:latin typeface="Arial"/>
                <a:cs typeface="Arial"/>
              </a:rPr>
              <a:t>e</a:t>
            </a:r>
            <a:r>
              <a:rPr sz="1400" dirty="0">
                <a:latin typeface="Arial"/>
                <a:cs typeface="Arial"/>
              </a:rPr>
              <a:t>w</a:t>
            </a:r>
            <a:r>
              <a:rPr sz="1400" spc="-25" dirty="0">
                <a:latin typeface="Arial"/>
                <a:cs typeface="Arial"/>
              </a:rPr>
              <a:t> </a:t>
            </a:r>
            <a:r>
              <a:rPr sz="1400" spc="-10" dirty="0">
                <a:latin typeface="Arial"/>
                <a:cs typeface="Arial"/>
              </a:rPr>
              <a:t>N</a:t>
            </a:r>
            <a:r>
              <a:rPr sz="1400" dirty="0">
                <a:latin typeface="Arial"/>
                <a:cs typeface="Arial"/>
              </a:rPr>
              <a:t>el</a:t>
            </a:r>
            <a:r>
              <a:rPr sz="1400" spc="5" dirty="0">
                <a:latin typeface="Arial"/>
                <a:cs typeface="Arial"/>
              </a:rPr>
              <a:t>s</a:t>
            </a:r>
            <a:r>
              <a:rPr sz="1400" spc="-5" dirty="0">
                <a:latin typeface="Arial"/>
                <a:cs typeface="Arial"/>
              </a:rPr>
              <a:t>on</a:t>
            </a:r>
            <a:endParaRPr sz="1400">
              <a:latin typeface="Arial"/>
              <a:cs typeface="Arial"/>
            </a:endParaRPr>
          </a:p>
        </p:txBody>
      </p:sp>
      <p:sp>
        <p:nvSpPr>
          <p:cNvPr id="8" name="object 8"/>
          <p:cNvSpPr/>
          <p:nvPr/>
        </p:nvSpPr>
        <p:spPr>
          <a:xfrm>
            <a:off x="7010400" y="6096000"/>
            <a:ext cx="2133600" cy="307975"/>
          </a:xfrm>
          <a:custGeom>
            <a:avLst/>
            <a:gdLst/>
            <a:ahLst/>
            <a:cxnLst/>
            <a:rect l="l" t="t" r="r" b="b"/>
            <a:pathLst>
              <a:path w="2133600" h="307975">
                <a:moveTo>
                  <a:pt x="2133600" y="0"/>
                </a:moveTo>
                <a:lnTo>
                  <a:pt x="0" y="0"/>
                </a:lnTo>
                <a:lnTo>
                  <a:pt x="0" y="307771"/>
                </a:lnTo>
                <a:lnTo>
                  <a:pt x="2133600" y="307771"/>
                </a:lnTo>
                <a:lnTo>
                  <a:pt x="2133600" y="0"/>
                </a:lnTo>
                <a:close/>
              </a:path>
            </a:pathLst>
          </a:custGeom>
          <a:solidFill>
            <a:srgbClr val="1C5A26"/>
          </a:solidFill>
        </p:spPr>
        <p:txBody>
          <a:bodyPr wrap="square" lIns="0" tIns="0" rIns="0" bIns="0" rtlCol="0"/>
          <a:lstStyle/>
          <a:p>
            <a:endParaRPr/>
          </a:p>
        </p:txBody>
      </p:sp>
      <p:sp>
        <p:nvSpPr>
          <p:cNvPr id="9" name="object 9"/>
          <p:cNvSpPr txBox="1"/>
          <p:nvPr/>
        </p:nvSpPr>
        <p:spPr>
          <a:xfrm>
            <a:off x="7089140" y="6122923"/>
            <a:ext cx="184277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Photo</a:t>
            </a:r>
            <a:r>
              <a:rPr sz="1400" spc="-65" dirty="0">
                <a:latin typeface="Arial"/>
                <a:cs typeface="Arial"/>
              </a:rPr>
              <a:t> </a:t>
            </a:r>
            <a:r>
              <a:rPr sz="1400" dirty="0">
                <a:latin typeface="Arial"/>
                <a:cs typeface="Arial"/>
              </a:rPr>
              <a:t>by</a:t>
            </a:r>
            <a:r>
              <a:rPr sz="1400" spc="-20" dirty="0">
                <a:latin typeface="Arial"/>
                <a:cs typeface="Arial"/>
              </a:rPr>
              <a:t> </a:t>
            </a:r>
            <a:r>
              <a:rPr sz="1400" spc="-5" dirty="0">
                <a:latin typeface="Arial"/>
                <a:cs typeface="Arial"/>
              </a:rPr>
              <a:t>Huw</a:t>
            </a:r>
            <a:r>
              <a:rPr sz="1400" spc="-25" dirty="0">
                <a:latin typeface="Arial"/>
                <a:cs typeface="Arial"/>
              </a:rPr>
              <a:t> </a:t>
            </a:r>
            <a:r>
              <a:rPr sz="1400" dirty="0">
                <a:latin typeface="Arial"/>
                <a:cs typeface="Arial"/>
              </a:rPr>
              <a:t>Williams</a:t>
            </a:r>
            <a:endParaRPr sz="14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3658" y="2502217"/>
            <a:ext cx="2915920" cy="696595"/>
          </a:xfrm>
          <a:prstGeom prst="rect">
            <a:avLst/>
          </a:prstGeom>
        </p:spPr>
        <p:txBody>
          <a:bodyPr vert="horz" wrap="square" lIns="0" tIns="13335" rIns="0" bIns="0" rtlCol="0">
            <a:spAutoFit/>
          </a:bodyPr>
          <a:lstStyle/>
          <a:p>
            <a:pPr marL="12700">
              <a:lnSpc>
                <a:spcPct val="100000"/>
              </a:lnSpc>
              <a:spcBef>
                <a:spcPts val="105"/>
              </a:spcBef>
            </a:pPr>
            <a:r>
              <a:rPr sz="4400" dirty="0"/>
              <a:t>Game</a:t>
            </a:r>
            <a:r>
              <a:rPr sz="4400" spc="-105" dirty="0"/>
              <a:t> </a:t>
            </a:r>
            <a:r>
              <a:rPr sz="4400" dirty="0"/>
              <a:t>time!</a:t>
            </a:r>
            <a:endParaRPr sz="4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52342" y="482917"/>
            <a:ext cx="2638425" cy="696595"/>
          </a:xfrm>
          <a:prstGeom prst="rect">
            <a:avLst/>
          </a:prstGeom>
        </p:spPr>
        <p:txBody>
          <a:bodyPr vert="horz" wrap="square" lIns="0" tIns="13335" rIns="0" bIns="0" rtlCol="0">
            <a:spAutoFit/>
          </a:bodyPr>
          <a:lstStyle/>
          <a:p>
            <a:pPr marL="12700">
              <a:lnSpc>
                <a:spcPct val="100000"/>
              </a:lnSpc>
              <a:spcBef>
                <a:spcPts val="105"/>
              </a:spcBef>
            </a:pPr>
            <a:r>
              <a:rPr sz="4400" dirty="0"/>
              <a:t>Definitions</a:t>
            </a:r>
            <a:endParaRPr sz="4400"/>
          </a:p>
        </p:txBody>
      </p:sp>
      <p:sp>
        <p:nvSpPr>
          <p:cNvPr id="3" name="object 3"/>
          <p:cNvSpPr txBox="1"/>
          <p:nvPr/>
        </p:nvSpPr>
        <p:spPr>
          <a:xfrm>
            <a:off x="535940" y="1536307"/>
            <a:ext cx="7181215" cy="4300855"/>
          </a:xfrm>
          <a:prstGeom prst="rect">
            <a:avLst/>
          </a:prstGeom>
        </p:spPr>
        <p:txBody>
          <a:bodyPr vert="horz" wrap="square" lIns="0" tIns="57150" rIns="0" bIns="0" rtlCol="0">
            <a:spAutoFit/>
          </a:bodyPr>
          <a:lstStyle/>
          <a:p>
            <a:pPr marL="355600" indent="-343535">
              <a:lnSpc>
                <a:spcPct val="100000"/>
              </a:lnSpc>
              <a:spcBef>
                <a:spcPts val="450"/>
              </a:spcBef>
              <a:buChar char="•"/>
              <a:tabLst>
                <a:tab pos="355600" algn="l"/>
                <a:tab pos="356235" algn="l"/>
              </a:tabLst>
            </a:pPr>
            <a:r>
              <a:rPr sz="2800" dirty="0">
                <a:latin typeface="Arial"/>
                <a:cs typeface="Arial"/>
              </a:rPr>
              <a:t>Non-native:</a:t>
            </a:r>
            <a:r>
              <a:rPr sz="2800" spc="-20" dirty="0">
                <a:latin typeface="Arial"/>
                <a:cs typeface="Arial"/>
              </a:rPr>
              <a:t> </a:t>
            </a:r>
            <a:r>
              <a:rPr sz="2800" spc="-5" dirty="0">
                <a:latin typeface="Arial"/>
                <a:cs typeface="Arial"/>
              </a:rPr>
              <a:t>Alien, </a:t>
            </a:r>
            <a:r>
              <a:rPr sz="2800" dirty="0">
                <a:latin typeface="Arial"/>
                <a:cs typeface="Arial"/>
              </a:rPr>
              <a:t>outside </a:t>
            </a:r>
            <a:r>
              <a:rPr sz="2800" spc="-5" dirty="0">
                <a:latin typeface="Arial"/>
                <a:cs typeface="Arial"/>
              </a:rPr>
              <a:t>its</a:t>
            </a:r>
            <a:r>
              <a:rPr sz="2800" spc="-15" dirty="0">
                <a:latin typeface="Arial"/>
                <a:cs typeface="Arial"/>
              </a:rPr>
              <a:t> </a:t>
            </a:r>
            <a:r>
              <a:rPr sz="2800" dirty="0">
                <a:latin typeface="Arial"/>
                <a:cs typeface="Arial"/>
              </a:rPr>
              <a:t>native range</a:t>
            </a:r>
            <a:endParaRPr sz="2800">
              <a:latin typeface="Arial"/>
              <a:cs typeface="Arial"/>
            </a:endParaRPr>
          </a:p>
          <a:p>
            <a:pPr marL="756285" lvl="1" indent="-287020">
              <a:lnSpc>
                <a:spcPct val="100000"/>
              </a:lnSpc>
              <a:spcBef>
                <a:spcPts val="305"/>
              </a:spcBef>
              <a:buChar char="–"/>
              <a:tabLst>
                <a:tab pos="756920" algn="l"/>
              </a:tabLst>
            </a:pPr>
            <a:r>
              <a:rPr sz="2400" spc="-5" dirty="0">
                <a:latin typeface="Arial"/>
                <a:cs typeface="Arial"/>
              </a:rPr>
              <a:t>Exotic,</a:t>
            </a:r>
            <a:r>
              <a:rPr sz="2400" spc="-20" dirty="0">
                <a:latin typeface="Arial"/>
                <a:cs typeface="Arial"/>
              </a:rPr>
              <a:t> </a:t>
            </a:r>
            <a:r>
              <a:rPr sz="2400" spc="-5" dirty="0">
                <a:latin typeface="Arial"/>
                <a:cs typeface="Arial"/>
              </a:rPr>
              <a:t>introduced,</a:t>
            </a:r>
            <a:r>
              <a:rPr sz="2400" spc="5" dirty="0">
                <a:latin typeface="Arial"/>
                <a:cs typeface="Arial"/>
              </a:rPr>
              <a:t> </a:t>
            </a:r>
            <a:r>
              <a:rPr sz="2400" spc="-5" dirty="0">
                <a:latin typeface="Arial"/>
                <a:cs typeface="Arial"/>
              </a:rPr>
              <a:t>weedy,</a:t>
            </a:r>
            <a:r>
              <a:rPr sz="2400" spc="5" dirty="0">
                <a:latin typeface="Arial"/>
                <a:cs typeface="Arial"/>
              </a:rPr>
              <a:t> </a:t>
            </a:r>
            <a:r>
              <a:rPr sz="2400" spc="-5" dirty="0">
                <a:latin typeface="Arial"/>
                <a:cs typeface="Arial"/>
              </a:rPr>
              <a:t>non-indigenous</a:t>
            </a:r>
            <a:endParaRPr sz="2400">
              <a:latin typeface="Arial"/>
              <a:cs typeface="Arial"/>
            </a:endParaRPr>
          </a:p>
          <a:p>
            <a:pPr marL="756285" lvl="1" indent="-287655">
              <a:lnSpc>
                <a:spcPct val="100000"/>
              </a:lnSpc>
              <a:spcBef>
                <a:spcPts val="285"/>
              </a:spcBef>
              <a:buChar char="–"/>
              <a:tabLst>
                <a:tab pos="756920" algn="l"/>
              </a:tabLst>
            </a:pPr>
            <a:r>
              <a:rPr sz="2400" spc="-5" dirty="0">
                <a:latin typeface="Arial"/>
                <a:cs typeface="Arial"/>
              </a:rPr>
              <a:t>Not</a:t>
            </a:r>
            <a:r>
              <a:rPr sz="2400" spc="-15" dirty="0">
                <a:latin typeface="Arial"/>
                <a:cs typeface="Arial"/>
              </a:rPr>
              <a:t> </a:t>
            </a:r>
            <a:r>
              <a:rPr sz="2400" spc="-5" dirty="0">
                <a:latin typeface="Arial"/>
                <a:cs typeface="Arial"/>
              </a:rPr>
              <a:t>normally</a:t>
            </a:r>
            <a:r>
              <a:rPr sz="2400" spc="5" dirty="0">
                <a:latin typeface="Arial"/>
                <a:cs typeface="Arial"/>
              </a:rPr>
              <a:t> </a:t>
            </a:r>
            <a:r>
              <a:rPr sz="2400" spc="-5" dirty="0">
                <a:latin typeface="Arial"/>
                <a:cs typeface="Arial"/>
              </a:rPr>
              <a:t>part</a:t>
            </a:r>
            <a:r>
              <a:rPr sz="2400" spc="-15" dirty="0">
                <a:latin typeface="Arial"/>
                <a:cs typeface="Arial"/>
              </a:rPr>
              <a:t> </a:t>
            </a:r>
            <a:r>
              <a:rPr sz="2400" spc="-5" dirty="0">
                <a:latin typeface="Arial"/>
                <a:cs typeface="Arial"/>
              </a:rPr>
              <a:t>of</a:t>
            </a:r>
            <a:r>
              <a:rPr sz="2400" spc="-10" dirty="0">
                <a:latin typeface="Arial"/>
                <a:cs typeface="Arial"/>
              </a:rPr>
              <a:t> </a:t>
            </a:r>
            <a:r>
              <a:rPr sz="2400" spc="-5" dirty="0">
                <a:latin typeface="Arial"/>
                <a:cs typeface="Arial"/>
              </a:rPr>
              <a:t>ecosystem</a:t>
            </a:r>
            <a:endParaRPr sz="2400">
              <a:latin typeface="Arial"/>
              <a:cs typeface="Arial"/>
            </a:endParaRPr>
          </a:p>
          <a:p>
            <a:pPr marL="756285" lvl="1" indent="-287655">
              <a:lnSpc>
                <a:spcPct val="100000"/>
              </a:lnSpc>
              <a:spcBef>
                <a:spcPts val="290"/>
              </a:spcBef>
              <a:buChar char="–"/>
              <a:tabLst>
                <a:tab pos="756920" algn="l"/>
              </a:tabLst>
            </a:pPr>
            <a:r>
              <a:rPr sz="2400" spc="-5" dirty="0">
                <a:latin typeface="Arial"/>
                <a:cs typeface="Arial"/>
              </a:rPr>
              <a:t>Established,</a:t>
            </a:r>
            <a:r>
              <a:rPr sz="2400" spc="5" dirty="0">
                <a:latin typeface="Arial"/>
                <a:cs typeface="Arial"/>
              </a:rPr>
              <a:t> </a:t>
            </a:r>
            <a:r>
              <a:rPr sz="2400" spc="-5" dirty="0">
                <a:latin typeface="Arial"/>
                <a:cs typeface="Arial"/>
              </a:rPr>
              <a:t>self-sustaining</a:t>
            </a:r>
            <a:r>
              <a:rPr sz="2400" spc="10" dirty="0">
                <a:latin typeface="Arial"/>
                <a:cs typeface="Arial"/>
              </a:rPr>
              <a:t> </a:t>
            </a:r>
            <a:r>
              <a:rPr sz="2400" spc="-5" dirty="0">
                <a:latin typeface="Arial"/>
                <a:cs typeface="Arial"/>
              </a:rPr>
              <a:t>population</a:t>
            </a:r>
            <a:endParaRPr sz="2400">
              <a:latin typeface="Arial"/>
              <a:cs typeface="Arial"/>
            </a:endParaRPr>
          </a:p>
          <a:p>
            <a:pPr marL="355600" indent="-343535">
              <a:lnSpc>
                <a:spcPct val="100000"/>
              </a:lnSpc>
              <a:spcBef>
                <a:spcPts val="320"/>
              </a:spcBef>
              <a:buChar char="•"/>
              <a:tabLst>
                <a:tab pos="355600" algn="l"/>
                <a:tab pos="356235" algn="l"/>
              </a:tabLst>
            </a:pPr>
            <a:r>
              <a:rPr sz="2800" spc="-5" dirty="0">
                <a:latin typeface="Arial"/>
                <a:cs typeface="Arial"/>
              </a:rPr>
              <a:t>‘10%</a:t>
            </a:r>
            <a:r>
              <a:rPr sz="2800" spc="-50" dirty="0">
                <a:latin typeface="Arial"/>
                <a:cs typeface="Arial"/>
              </a:rPr>
              <a:t> </a:t>
            </a:r>
            <a:r>
              <a:rPr sz="2800" dirty="0">
                <a:latin typeface="Arial"/>
                <a:cs typeface="Arial"/>
              </a:rPr>
              <a:t>rule’</a:t>
            </a:r>
            <a:endParaRPr sz="2800">
              <a:latin typeface="Arial"/>
              <a:cs typeface="Arial"/>
            </a:endParaRPr>
          </a:p>
          <a:p>
            <a:pPr marL="469900">
              <a:lnSpc>
                <a:spcPct val="100000"/>
              </a:lnSpc>
              <a:spcBef>
                <a:spcPts val="305"/>
              </a:spcBef>
            </a:pPr>
            <a:r>
              <a:rPr sz="2400" spc="-5" dirty="0">
                <a:latin typeface="Arial"/>
                <a:cs typeface="Arial"/>
              </a:rPr>
              <a:t>~10%</a:t>
            </a:r>
            <a:r>
              <a:rPr sz="2400" spc="-40" dirty="0">
                <a:latin typeface="Arial"/>
                <a:cs typeface="Arial"/>
              </a:rPr>
              <a:t> </a:t>
            </a:r>
            <a:r>
              <a:rPr sz="2400" spc="-5" dirty="0">
                <a:latin typeface="Arial"/>
                <a:cs typeface="Arial"/>
              </a:rPr>
              <a:t>survive</a:t>
            </a:r>
            <a:endParaRPr sz="2400">
              <a:latin typeface="Arial"/>
              <a:cs typeface="Arial"/>
            </a:endParaRPr>
          </a:p>
          <a:p>
            <a:pPr marL="469265">
              <a:lnSpc>
                <a:spcPct val="100000"/>
              </a:lnSpc>
              <a:spcBef>
                <a:spcPts val="285"/>
              </a:spcBef>
            </a:pPr>
            <a:r>
              <a:rPr sz="2400" spc="-5" dirty="0">
                <a:latin typeface="Arial"/>
                <a:cs typeface="Arial"/>
              </a:rPr>
              <a:t>~10%</a:t>
            </a:r>
            <a:r>
              <a:rPr sz="2400" spc="-15" dirty="0">
                <a:latin typeface="Arial"/>
                <a:cs typeface="Arial"/>
              </a:rPr>
              <a:t> </a:t>
            </a:r>
            <a:r>
              <a:rPr sz="2400" spc="-5" dirty="0">
                <a:latin typeface="Arial"/>
                <a:cs typeface="Arial"/>
              </a:rPr>
              <a:t>of</a:t>
            </a:r>
            <a:r>
              <a:rPr sz="2400" spc="-15" dirty="0">
                <a:latin typeface="Arial"/>
                <a:cs typeface="Arial"/>
              </a:rPr>
              <a:t> </a:t>
            </a:r>
            <a:r>
              <a:rPr sz="2400" spc="-5" dirty="0">
                <a:latin typeface="Arial"/>
                <a:cs typeface="Arial"/>
              </a:rPr>
              <a:t>these become</a:t>
            </a:r>
            <a:r>
              <a:rPr sz="2400" spc="-10" dirty="0">
                <a:latin typeface="Arial"/>
                <a:cs typeface="Arial"/>
              </a:rPr>
              <a:t> </a:t>
            </a:r>
            <a:r>
              <a:rPr sz="2400" spc="-5" dirty="0">
                <a:latin typeface="Arial"/>
                <a:cs typeface="Arial"/>
              </a:rPr>
              <a:t>invasive</a:t>
            </a:r>
            <a:endParaRPr sz="2400">
              <a:latin typeface="Arial"/>
              <a:cs typeface="Arial"/>
            </a:endParaRPr>
          </a:p>
          <a:p>
            <a:pPr marL="355600" indent="-343535">
              <a:lnSpc>
                <a:spcPct val="100000"/>
              </a:lnSpc>
              <a:spcBef>
                <a:spcPts val="320"/>
              </a:spcBef>
              <a:buChar char="•"/>
              <a:tabLst>
                <a:tab pos="355600" algn="l"/>
                <a:tab pos="356235" algn="l"/>
              </a:tabLst>
            </a:pPr>
            <a:r>
              <a:rPr sz="2800" spc="-5" dirty="0">
                <a:latin typeface="Arial"/>
                <a:cs typeface="Arial"/>
              </a:rPr>
              <a:t>Human</a:t>
            </a:r>
            <a:r>
              <a:rPr sz="2800" spc="-10" dirty="0">
                <a:latin typeface="Arial"/>
                <a:cs typeface="Arial"/>
              </a:rPr>
              <a:t> </a:t>
            </a:r>
            <a:r>
              <a:rPr sz="2800" dirty="0">
                <a:latin typeface="Arial"/>
                <a:cs typeface="Arial"/>
              </a:rPr>
              <a:t>activities</a:t>
            </a:r>
            <a:r>
              <a:rPr sz="2800" spc="-40" dirty="0">
                <a:latin typeface="Arial"/>
                <a:cs typeface="Arial"/>
              </a:rPr>
              <a:t> </a:t>
            </a:r>
            <a:r>
              <a:rPr sz="2800" dirty="0">
                <a:latin typeface="Arial"/>
                <a:cs typeface="Arial"/>
              </a:rPr>
              <a:t>involved</a:t>
            </a:r>
            <a:endParaRPr sz="2800">
              <a:latin typeface="Arial"/>
              <a:cs typeface="Arial"/>
            </a:endParaRPr>
          </a:p>
          <a:p>
            <a:pPr marL="355600" marR="5080" indent="-343535">
              <a:lnSpc>
                <a:spcPts val="3030"/>
              </a:lnSpc>
              <a:spcBef>
                <a:spcPts val="715"/>
              </a:spcBef>
              <a:buChar char="•"/>
              <a:tabLst>
                <a:tab pos="355600" algn="l"/>
                <a:tab pos="356235" algn="l"/>
              </a:tabLst>
            </a:pPr>
            <a:r>
              <a:rPr sz="2800" dirty="0">
                <a:latin typeface="Arial"/>
                <a:cs typeface="Arial"/>
              </a:rPr>
              <a:t>What </a:t>
            </a:r>
            <a:r>
              <a:rPr sz="2800" spc="-5" dirty="0">
                <a:latin typeface="Arial"/>
                <a:cs typeface="Arial"/>
              </a:rPr>
              <a:t>is an </a:t>
            </a:r>
            <a:r>
              <a:rPr sz="2800" dirty="0">
                <a:latin typeface="Arial"/>
                <a:cs typeface="Arial"/>
              </a:rPr>
              <a:t>invasive species? –one that </a:t>
            </a:r>
            <a:r>
              <a:rPr sz="2800" spc="-5" dirty="0">
                <a:latin typeface="Arial"/>
                <a:cs typeface="Arial"/>
              </a:rPr>
              <a:t>is </a:t>
            </a:r>
            <a:r>
              <a:rPr sz="2800" dirty="0">
                <a:latin typeface="Arial"/>
                <a:cs typeface="Arial"/>
              </a:rPr>
              <a:t> aggressive</a:t>
            </a:r>
            <a:r>
              <a:rPr sz="2800" spc="-20" dirty="0">
                <a:latin typeface="Arial"/>
                <a:cs typeface="Arial"/>
              </a:rPr>
              <a:t> </a:t>
            </a:r>
            <a:r>
              <a:rPr sz="2800" dirty="0">
                <a:latin typeface="Arial"/>
                <a:cs typeface="Arial"/>
              </a:rPr>
              <a:t>and</a:t>
            </a:r>
            <a:r>
              <a:rPr sz="2800" spc="-5" dirty="0">
                <a:latin typeface="Arial"/>
                <a:cs typeface="Arial"/>
              </a:rPr>
              <a:t> </a:t>
            </a:r>
            <a:r>
              <a:rPr sz="2800" dirty="0">
                <a:latin typeface="Arial"/>
                <a:cs typeface="Arial"/>
              </a:rPr>
              <a:t>threatens</a:t>
            </a:r>
            <a:r>
              <a:rPr sz="2800" spc="-5" dirty="0">
                <a:latin typeface="Arial"/>
                <a:cs typeface="Arial"/>
              </a:rPr>
              <a:t> </a:t>
            </a:r>
            <a:r>
              <a:rPr sz="2800" dirty="0">
                <a:latin typeface="Arial"/>
                <a:cs typeface="Arial"/>
              </a:rPr>
              <a:t>local</a:t>
            </a:r>
            <a:r>
              <a:rPr sz="2800" spc="-20" dirty="0">
                <a:latin typeface="Arial"/>
                <a:cs typeface="Arial"/>
              </a:rPr>
              <a:t> </a:t>
            </a:r>
            <a:r>
              <a:rPr sz="2800" dirty="0">
                <a:latin typeface="Arial"/>
                <a:cs typeface="Arial"/>
              </a:rPr>
              <a:t>biodiversity.</a:t>
            </a:r>
            <a:endParaRPr sz="2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520556"/>
            <a:ext cx="3122295" cy="4337685"/>
            <a:chOff x="0" y="2520556"/>
            <a:chExt cx="3122295" cy="4337685"/>
          </a:xfrm>
        </p:grpSpPr>
        <p:pic>
          <p:nvPicPr>
            <p:cNvPr id="3" name="object 3"/>
            <p:cNvPicPr/>
            <p:nvPr/>
          </p:nvPicPr>
          <p:blipFill>
            <a:blip r:embed="rId3" cstate="print"/>
            <a:stretch>
              <a:fillRect/>
            </a:stretch>
          </p:blipFill>
          <p:spPr>
            <a:xfrm>
              <a:off x="0" y="2520556"/>
              <a:ext cx="3121886" cy="4334852"/>
            </a:xfrm>
            <a:prstGeom prst="rect">
              <a:avLst/>
            </a:prstGeom>
          </p:spPr>
        </p:pic>
        <p:sp>
          <p:nvSpPr>
            <p:cNvPr id="4" name="object 4"/>
            <p:cNvSpPr/>
            <p:nvPr/>
          </p:nvSpPr>
          <p:spPr>
            <a:xfrm>
              <a:off x="0" y="6595643"/>
              <a:ext cx="2743200" cy="262890"/>
            </a:xfrm>
            <a:custGeom>
              <a:avLst/>
              <a:gdLst/>
              <a:ahLst/>
              <a:cxnLst/>
              <a:rect l="l" t="t" r="r" b="b"/>
              <a:pathLst>
                <a:path w="2743200" h="262890">
                  <a:moveTo>
                    <a:pt x="2743200" y="0"/>
                  </a:moveTo>
                  <a:lnTo>
                    <a:pt x="0" y="0"/>
                  </a:lnTo>
                  <a:lnTo>
                    <a:pt x="0" y="262356"/>
                  </a:lnTo>
                  <a:lnTo>
                    <a:pt x="2743200" y="262356"/>
                  </a:lnTo>
                  <a:lnTo>
                    <a:pt x="2743200" y="0"/>
                  </a:lnTo>
                  <a:close/>
                </a:path>
              </a:pathLst>
            </a:custGeom>
            <a:solidFill>
              <a:srgbClr val="1C5A26"/>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Why</a:t>
            </a:r>
            <a:r>
              <a:rPr spc="-20" dirty="0"/>
              <a:t> </a:t>
            </a:r>
            <a:r>
              <a:rPr spc="-5" dirty="0"/>
              <a:t>worry</a:t>
            </a:r>
            <a:r>
              <a:rPr spc="20" dirty="0"/>
              <a:t> </a:t>
            </a:r>
            <a:r>
              <a:rPr spc="-5" dirty="0"/>
              <a:t>about</a:t>
            </a:r>
            <a:r>
              <a:rPr dirty="0"/>
              <a:t> </a:t>
            </a:r>
            <a:r>
              <a:rPr spc="-5" dirty="0"/>
              <a:t>invasive</a:t>
            </a:r>
            <a:r>
              <a:rPr spc="-10" dirty="0"/>
              <a:t> </a:t>
            </a:r>
            <a:r>
              <a:rPr spc="-5" dirty="0"/>
              <a:t>species?</a:t>
            </a:r>
          </a:p>
        </p:txBody>
      </p:sp>
      <p:sp>
        <p:nvSpPr>
          <p:cNvPr id="6" name="object 6"/>
          <p:cNvSpPr txBox="1"/>
          <p:nvPr/>
        </p:nvSpPr>
        <p:spPr>
          <a:xfrm>
            <a:off x="78739" y="6624094"/>
            <a:ext cx="245300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Photo</a:t>
            </a:r>
            <a:r>
              <a:rPr sz="1600" spc="420" dirty="0">
                <a:latin typeface="Arial"/>
                <a:cs typeface="Arial"/>
              </a:rPr>
              <a:t> </a:t>
            </a:r>
            <a:r>
              <a:rPr sz="1600" spc="-5" dirty="0">
                <a:latin typeface="Arial"/>
                <a:cs typeface="Arial"/>
              </a:rPr>
              <a:t>by Meneerke</a:t>
            </a:r>
            <a:r>
              <a:rPr sz="1600" dirty="0">
                <a:latin typeface="Arial"/>
                <a:cs typeface="Arial"/>
              </a:rPr>
              <a:t> </a:t>
            </a:r>
            <a:r>
              <a:rPr sz="1600" spc="-5" dirty="0">
                <a:latin typeface="Arial"/>
                <a:cs typeface="Arial"/>
              </a:rPr>
              <a:t>bloem</a:t>
            </a:r>
            <a:endParaRPr sz="1600">
              <a:latin typeface="Arial"/>
              <a:cs typeface="Arial"/>
            </a:endParaRPr>
          </a:p>
        </p:txBody>
      </p:sp>
      <p:grpSp>
        <p:nvGrpSpPr>
          <p:cNvPr id="7" name="object 7"/>
          <p:cNvGrpSpPr/>
          <p:nvPr/>
        </p:nvGrpSpPr>
        <p:grpSpPr>
          <a:xfrm>
            <a:off x="0" y="990600"/>
            <a:ext cx="9144000" cy="5867400"/>
            <a:chOff x="0" y="990600"/>
            <a:chExt cx="9144000" cy="5867400"/>
          </a:xfrm>
        </p:grpSpPr>
        <p:pic>
          <p:nvPicPr>
            <p:cNvPr id="8" name="object 8"/>
            <p:cNvPicPr/>
            <p:nvPr/>
          </p:nvPicPr>
          <p:blipFill>
            <a:blip r:embed="rId4" cstate="print"/>
            <a:stretch>
              <a:fillRect/>
            </a:stretch>
          </p:blipFill>
          <p:spPr>
            <a:xfrm>
              <a:off x="2971800" y="2514600"/>
              <a:ext cx="4876799" cy="3657600"/>
            </a:xfrm>
            <a:prstGeom prst="rect">
              <a:avLst/>
            </a:prstGeom>
          </p:spPr>
        </p:pic>
        <p:pic>
          <p:nvPicPr>
            <p:cNvPr id="9" name="object 9"/>
            <p:cNvPicPr/>
            <p:nvPr/>
          </p:nvPicPr>
          <p:blipFill>
            <a:blip r:embed="rId5" cstate="print"/>
            <a:stretch>
              <a:fillRect/>
            </a:stretch>
          </p:blipFill>
          <p:spPr>
            <a:xfrm>
              <a:off x="2743985" y="5105399"/>
              <a:ext cx="2409071" cy="1752600"/>
            </a:xfrm>
            <a:prstGeom prst="rect">
              <a:avLst/>
            </a:prstGeom>
          </p:spPr>
        </p:pic>
        <p:sp>
          <p:nvSpPr>
            <p:cNvPr id="10" name="object 10"/>
            <p:cNvSpPr/>
            <p:nvPr/>
          </p:nvSpPr>
          <p:spPr>
            <a:xfrm>
              <a:off x="0" y="990600"/>
              <a:ext cx="9144000" cy="1600200"/>
            </a:xfrm>
            <a:custGeom>
              <a:avLst/>
              <a:gdLst/>
              <a:ahLst/>
              <a:cxnLst/>
              <a:rect l="l" t="t" r="r" b="b"/>
              <a:pathLst>
                <a:path w="9144000" h="1600200">
                  <a:moveTo>
                    <a:pt x="9144000" y="0"/>
                  </a:moveTo>
                  <a:lnTo>
                    <a:pt x="0" y="0"/>
                  </a:lnTo>
                  <a:lnTo>
                    <a:pt x="0" y="1600200"/>
                  </a:lnTo>
                  <a:lnTo>
                    <a:pt x="9144000" y="1600200"/>
                  </a:lnTo>
                  <a:lnTo>
                    <a:pt x="9144000" y="0"/>
                  </a:lnTo>
                  <a:close/>
                </a:path>
              </a:pathLst>
            </a:custGeom>
            <a:solidFill>
              <a:srgbClr val="BBDDFF"/>
            </a:solidFill>
          </p:spPr>
          <p:txBody>
            <a:bodyPr wrap="square" lIns="0" tIns="0" rIns="0" bIns="0" rtlCol="0"/>
            <a:lstStyle/>
            <a:p>
              <a:endParaRPr/>
            </a:p>
          </p:txBody>
        </p:sp>
      </p:grpSp>
      <p:sp>
        <p:nvSpPr>
          <p:cNvPr id="11" name="object 11"/>
          <p:cNvSpPr txBox="1"/>
          <p:nvPr/>
        </p:nvSpPr>
        <p:spPr>
          <a:xfrm>
            <a:off x="78739" y="919896"/>
            <a:ext cx="8395970" cy="1529080"/>
          </a:xfrm>
          <a:prstGeom prst="rect">
            <a:avLst/>
          </a:prstGeom>
        </p:spPr>
        <p:txBody>
          <a:bodyPr vert="horz" wrap="square" lIns="0" tIns="105410" rIns="0" bIns="0" rtlCol="0">
            <a:spAutoFit/>
          </a:bodyPr>
          <a:lstStyle/>
          <a:p>
            <a:pPr marL="527685" indent="-515620">
              <a:lnSpc>
                <a:spcPct val="100000"/>
              </a:lnSpc>
              <a:spcBef>
                <a:spcPts val="830"/>
              </a:spcBef>
              <a:buChar char="•"/>
              <a:tabLst>
                <a:tab pos="527685" algn="l"/>
                <a:tab pos="528320" algn="l"/>
              </a:tabLst>
            </a:pPr>
            <a:r>
              <a:rPr sz="3000" spc="-5" dirty="0">
                <a:latin typeface="Arial"/>
                <a:cs typeface="Arial"/>
              </a:rPr>
              <a:t>Tend</a:t>
            </a:r>
            <a:r>
              <a:rPr sz="3000" spc="-20" dirty="0">
                <a:latin typeface="Arial"/>
                <a:cs typeface="Arial"/>
              </a:rPr>
              <a:t> </a:t>
            </a:r>
            <a:r>
              <a:rPr sz="3000" spc="-5" dirty="0">
                <a:latin typeface="Arial"/>
                <a:cs typeface="Arial"/>
              </a:rPr>
              <a:t>to</a:t>
            </a:r>
            <a:r>
              <a:rPr sz="3000" spc="5" dirty="0">
                <a:latin typeface="Arial"/>
                <a:cs typeface="Arial"/>
              </a:rPr>
              <a:t> </a:t>
            </a:r>
            <a:r>
              <a:rPr sz="3000" spc="-5" dirty="0">
                <a:latin typeface="Arial"/>
                <a:cs typeface="Arial"/>
              </a:rPr>
              <a:t>crowd</a:t>
            </a:r>
            <a:r>
              <a:rPr sz="3000" spc="-20" dirty="0">
                <a:latin typeface="Arial"/>
                <a:cs typeface="Arial"/>
              </a:rPr>
              <a:t> </a:t>
            </a:r>
            <a:r>
              <a:rPr sz="3000" dirty="0">
                <a:latin typeface="Arial"/>
                <a:cs typeface="Arial"/>
              </a:rPr>
              <a:t>out &amp;</a:t>
            </a:r>
            <a:r>
              <a:rPr sz="3000" spc="-5" dirty="0">
                <a:latin typeface="Arial"/>
                <a:cs typeface="Arial"/>
              </a:rPr>
              <a:t> replace</a:t>
            </a:r>
            <a:r>
              <a:rPr sz="3000" spc="-20" dirty="0">
                <a:latin typeface="Arial"/>
                <a:cs typeface="Arial"/>
              </a:rPr>
              <a:t> </a:t>
            </a:r>
            <a:r>
              <a:rPr sz="3000" spc="-5" dirty="0">
                <a:latin typeface="Arial"/>
                <a:cs typeface="Arial"/>
              </a:rPr>
              <a:t>native</a:t>
            </a:r>
            <a:r>
              <a:rPr sz="3000" spc="-20" dirty="0">
                <a:latin typeface="Arial"/>
                <a:cs typeface="Arial"/>
              </a:rPr>
              <a:t> </a:t>
            </a:r>
            <a:r>
              <a:rPr sz="3000" dirty="0">
                <a:latin typeface="Arial"/>
                <a:cs typeface="Arial"/>
              </a:rPr>
              <a:t>species</a:t>
            </a:r>
            <a:endParaRPr sz="3000">
              <a:latin typeface="Arial"/>
              <a:cs typeface="Arial"/>
            </a:endParaRPr>
          </a:p>
          <a:p>
            <a:pPr marL="927100" lvl="1" indent="-513715">
              <a:lnSpc>
                <a:spcPct val="100000"/>
              </a:lnSpc>
              <a:spcBef>
                <a:spcPts val="640"/>
              </a:spcBef>
              <a:buChar char="–"/>
              <a:tabLst>
                <a:tab pos="926465" algn="l"/>
                <a:tab pos="927100" algn="l"/>
              </a:tabLst>
            </a:pPr>
            <a:r>
              <a:rPr sz="2600" spc="5" dirty="0">
                <a:latin typeface="Arial"/>
                <a:cs typeface="Arial"/>
              </a:rPr>
              <a:t>60%</a:t>
            </a:r>
            <a:r>
              <a:rPr sz="2600" spc="-30" dirty="0">
                <a:latin typeface="Arial"/>
                <a:cs typeface="Arial"/>
              </a:rPr>
              <a:t> </a:t>
            </a:r>
            <a:r>
              <a:rPr sz="2600" dirty="0">
                <a:latin typeface="Arial"/>
                <a:cs typeface="Arial"/>
              </a:rPr>
              <a:t>originated</a:t>
            </a:r>
            <a:r>
              <a:rPr sz="2600" spc="-20" dirty="0">
                <a:latin typeface="Arial"/>
                <a:cs typeface="Arial"/>
              </a:rPr>
              <a:t> </a:t>
            </a:r>
            <a:r>
              <a:rPr sz="2600" dirty="0">
                <a:latin typeface="Arial"/>
                <a:cs typeface="Arial"/>
              </a:rPr>
              <a:t>as</a:t>
            </a:r>
            <a:r>
              <a:rPr sz="2600" spc="-15" dirty="0">
                <a:latin typeface="Arial"/>
                <a:cs typeface="Arial"/>
              </a:rPr>
              <a:t> </a:t>
            </a:r>
            <a:r>
              <a:rPr sz="2600" dirty="0">
                <a:latin typeface="Arial"/>
                <a:cs typeface="Arial"/>
              </a:rPr>
              <a:t>cultivated</a:t>
            </a:r>
            <a:r>
              <a:rPr sz="2600" spc="-20" dirty="0">
                <a:latin typeface="Arial"/>
                <a:cs typeface="Arial"/>
              </a:rPr>
              <a:t> </a:t>
            </a:r>
            <a:r>
              <a:rPr sz="2600" spc="5" dirty="0">
                <a:latin typeface="Arial"/>
                <a:cs typeface="Arial"/>
              </a:rPr>
              <a:t>species</a:t>
            </a:r>
            <a:endParaRPr sz="2600">
              <a:latin typeface="Arial"/>
              <a:cs typeface="Arial"/>
            </a:endParaRPr>
          </a:p>
          <a:p>
            <a:pPr marL="927100" lvl="1" indent="-513715">
              <a:lnSpc>
                <a:spcPct val="100000"/>
              </a:lnSpc>
              <a:spcBef>
                <a:spcPts val="625"/>
              </a:spcBef>
              <a:buChar char="–"/>
              <a:tabLst>
                <a:tab pos="926465" algn="l"/>
                <a:tab pos="927100" algn="l"/>
              </a:tabLst>
            </a:pPr>
            <a:r>
              <a:rPr sz="2600" dirty="0">
                <a:latin typeface="Arial"/>
                <a:cs typeface="Arial"/>
              </a:rPr>
              <a:t>Are</a:t>
            </a:r>
            <a:r>
              <a:rPr sz="2600" spc="-15" dirty="0">
                <a:latin typeface="Arial"/>
                <a:cs typeface="Arial"/>
              </a:rPr>
              <a:t> </a:t>
            </a:r>
            <a:r>
              <a:rPr sz="2600" dirty="0">
                <a:latin typeface="Arial"/>
                <a:cs typeface="Arial"/>
              </a:rPr>
              <a:t>responsible</a:t>
            </a:r>
            <a:r>
              <a:rPr sz="2600" spc="-25" dirty="0">
                <a:latin typeface="Arial"/>
                <a:cs typeface="Arial"/>
              </a:rPr>
              <a:t> </a:t>
            </a:r>
            <a:r>
              <a:rPr sz="2600" spc="-5" dirty="0">
                <a:latin typeface="Arial"/>
                <a:cs typeface="Arial"/>
              </a:rPr>
              <a:t>for</a:t>
            </a:r>
            <a:r>
              <a:rPr sz="2600" spc="-10" dirty="0">
                <a:latin typeface="Arial"/>
                <a:cs typeface="Arial"/>
              </a:rPr>
              <a:t> </a:t>
            </a:r>
            <a:r>
              <a:rPr sz="2600" dirty="0">
                <a:latin typeface="Arial"/>
                <a:cs typeface="Arial"/>
              </a:rPr>
              <a:t>~50%</a:t>
            </a:r>
            <a:r>
              <a:rPr sz="2600" spc="-20" dirty="0">
                <a:latin typeface="Arial"/>
                <a:cs typeface="Arial"/>
              </a:rPr>
              <a:t> </a:t>
            </a:r>
            <a:r>
              <a:rPr sz="2600" dirty="0">
                <a:latin typeface="Arial"/>
                <a:cs typeface="Arial"/>
              </a:rPr>
              <a:t>of threats </a:t>
            </a:r>
            <a:r>
              <a:rPr sz="2600" spc="-5" dirty="0">
                <a:latin typeface="Arial"/>
                <a:cs typeface="Arial"/>
              </a:rPr>
              <a:t>to</a:t>
            </a:r>
            <a:r>
              <a:rPr sz="2600" dirty="0">
                <a:latin typeface="Arial"/>
                <a:cs typeface="Arial"/>
              </a:rPr>
              <a:t> rare</a:t>
            </a:r>
            <a:r>
              <a:rPr sz="2600" spc="-5" dirty="0">
                <a:latin typeface="Arial"/>
                <a:cs typeface="Arial"/>
              </a:rPr>
              <a:t> </a:t>
            </a:r>
            <a:r>
              <a:rPr sz="2600" spc="5" dirty="0">
                <a:latin typeface="Arial"/>
                <a:cs typeface="Arial"/>
              </a:rPr>
              <a:t>species</a:t>
            </a:r>
            <a:endParaRPr sz="2600">
              <a:latin typeface="Arial"/>
              <a:cs typeface="Arial"/>
            </a:endParaRPr>
          </a:p>
        </p:txBody>
      </p:sp>
      <p:pic>
        <p:nvPicPr>
          <p:cNvPr id="12" name="object 12"/>
          <p:cNvPicPr/>
          <p:nvPr/>
        </p:nvPicPr>
        <p:blipFill>
          <a:blip r:embed="rId6" cstate="print"/>
          <a:stretch>
            <a:fillRect/>
          </a:stretch>
        </p:blipFill>
        <p:spPr>
          <a:xfrm>
            <a:off x="6553313" y="5042818"/>
            <a:ext cx="2590685" cy="1815182"/>
          </a:xfrm>
          <a:prstGeom prst="rect">
            <a:avLst/>
          </a:prstGeom>
        </p:spPr>
      </p:pic>
      <p:sp>
        <p:nvSpPr>
          <p:cNvPr id="13" name="object 13"/>
          <p:cNvSpPr txBox="1"/>
          <p:nvPr/>
        </p:nvSpPr>
        <p:spPr>
          <a:xfrm>
            <a:off x="8308340" y="6624094"/>
            <a:ext cx="8382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Peatcher</a:t>
            </a:r>
            <a:endParaRPr sz="1600">
              <a:latin typeface="Arial"/>
              <a:cs typeface="Arial"/>
            </a:endParaRPr>
          </a:p>
        </p:txBody>
      </p:sp>
      <p:sp>
        <p:nvSpPr>
          <p:cNvPr id="14" name="object 14"/>
          <p:cNvSpPr txBox="1"/>
          <p:nvPr/>
        </p:nvSpPr>
        <p:spPr>
          <a:xfrm>
            <a:off x="4726940" y="6547894"/>
            <a:ext cx="3530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IES</a:t>
            </a:r>
            <a:endParaRPr sz="1600">
              <a:latin typeface="Arial"/>
              <a:cs typeface="Arial"/>
            </a:endParaRPr>
          </a:p>
        </p:txBody>
      </p:sp>
      <p:sp>
        <p:nvSpPr>
          <p:cNvPr id="15" name="object 15"/>
          <p:cNvSpPr txBox="1"/>
          <p:nvPr/>
        </p:nvSpPr>
        <p:spPr>
          <a:xfrm>
            <a:off x="6098556" y="5819621"/>
            <a:ext cx="3530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IES</a:t>
            </a:r>
            <a:endParaRPr sz="16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237437"/>
            <a:ext cx="9144000" cy="4620895"/>
            <a:chOff x="0" y="2237437"/>
            <a:chExt cx="9144000" cy="4620895"/>
          </a:xfrm>
        </p:grpSpPr>
        <p:pic>
          <p:nvPicPr>
            <p:cNvPr id="3" name="object 3"/>
            <p:cNvPicPr/>
            <p:nvPr/>
          </p:nvPicPr>
          <p:blipFill>
            <a:blip r:embed="rId3" cstate="print"/>
            <a:stretch>
              <a:fillRect/>
            </a:stretch>
          </p:blipFill>
          <p:spPr>
            <a:xfrm>
              <a:off x="5562600" y="2237437"/>
              <a:ext cx="3580937" cy="4620562"/>
            </a:xfrm>
            <a:prstGeom prst="rect">
              <a:avLst/>
            </a:prstGeom>
          </p:spPr>
        </p:pic>
        <p:pic>
          <p:nvPicPr>
            <p:cNvPr id="4" name="object 4"/>
            <p:cNvPicPr/>
            <p:nvPr/>
          </p:nvPicPr>
          <p:blipFill>
            <a:blip r:embed="rId4" cstate="print"/>
            <a:stretch>
              <a:fillRect/>
            </a:stretch>
          </p:blipFill>
          <p:spPr>
            <a:xfrm>
              <a:off x="0" y="2281237"/>
              <a:ext cx="5559399" cy="4576762"/>
            </a:xfrm>
            <a:prstGeom prst="rect">
              <a:avLst/>
            </a:prstGeom>
          </p:spPr>
        </p:pic>
        <p:sp>
          <p:nvSpPr>
            <p:cNvPr id="5" name="object 5"/>
            <p:cNvSpPr/>
            <p:nvPr/>
          </p:nvSpPr>
          <p:spPr>
            <a:xfrm>
              <a:off x="0" y="4648200"/>
              <a:ext cx="306070" cy="2209800"/>
            </a:xfrm>
            <a:custGeom>
              <a:avLst/>
              <a:gdLst/>
              <a:ahLst/>
              <a:cxnLst/>
              <a:rect l="l" t="t" r="r" b="b"/>
              <a:pathLst>
                <a:path w="306070" h="2209800">
                  <a:moveTo>
                    <a:pt x="305549" y="0"/>
                  </a:moveTo>
                  <a:lnTo>
                    <a:pt x="0" y="0"/>
                  </a:lnTo>
                  <a:lnTo>
                    <a:pt x="0" y="2209800"/>
                  </a:lnTo>
                  <a:lnTo>
                    <a:pt x="305549" y="2209800"/>
                  </a:lnTo>
                  <a:lnTo>
                    <a:pt x="305549" y="0"/>
                  </a:lnTo>
                  <a:close/>
                </a:path>
              </a:pathLst>
            </a:custGeom>
            <a:solidFill>
              <a:srgbClr val="277D35"/>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Why</a:t>
            </a:r>
            <a:r>
              <a:rPr spc="-20" dirty="0"/>
              <a:t> </a:t>
            </a:r>
            <a:r>
              <a:rPr spc="-5" dirty="0"/>
              <a:t>worry</a:t>
            </a:r>
            <a:r>
              <a:rPr spc="20" dirty="0"/>
              <a:t> </a:t>
            </a:r>
            <a:r>
              <a:rPr spc="-5" dirty="0"/>
              <a:t>about</a:t>
            </a:r>
            <a:r>
              <a:rPr dirty="0"/>
              <a:t> </a:t>
            </a:r>
            <a:r>
              <a:rPr spc="-5" dirty="0"/>
              <a:t>invasive</a:t>
            </a:r>
            <a:r>
              <a:rPr spc="-10" dirty="0"/>
              <a:t> </a:t>
            </a:r>
            <a:r>
              <a:rPr spc="-5" dirty="0"/>
              <a:t>species?</a:t>
            </a:r>
          </a:p>
        </p:txBody>
      </p:sp>
      <p:sp>
        <p:nvSpPr>
          <p:cNvPr id="7" name="object 7"/>
          <p:cNvSpPr txBox="1"/>
          <p:nvPr/>
        </p:nvSpPr>
        <p:spPr>
          <a:xfrm>
            <a:off x="78739" y="1073912"/>
            <a:ext cx="7563484" cy="1122680"/>
          </a:xfrm>
          <a:prstGeom prst="rect">
            <a:avLst/>
          </a:prstGeom>
        </p:spPr>
        <p:txBody>
          <a:bodyPr vert="horz" wrap="square" lIns="0" tIns="104140" rIns="0" bIns="0" rtlCol="0">
            <a:spAutoFit/>
          </a:bodyPr>
          <a:lstStyle/>
          <a:p>
            <a:pPr marL="527685" indent="-515620">
              <a:lnSpc>
                <a:spcPct val="100000"/>
              </a:lnSpc>
              <a:spcBef>
                <a:spcPts val="820"/>
              </a:spcBef>
              <a:buChar char="•"/>
              <a:tabLst>
                <a:tab pos="527685" algn="l"/>
                <a:tab pos="528320" algn="l"/>
              </a:tabLst>
            </a:pPr>
            <a:r>
              <a:rPr sz="3000" spc="-5" dirty="0">
                <a:solidFill>
                  <a:srgbClr val="A7A8A7"/>
                </a:solidFill>
                <a:latin typeface="Arial"/>
                <a:cs typeface="Arial"/>
              </a:rPr>
              <a:t>Tend</a:t>
            </a:r>
            <a:r>
              <a:rPr sz="3000" spc="-25" dirty="0">
                <a:solidFill>
                  <a:srgbClr val="A7A8A7"/>
                </a:solidFill>
                <a:latin typeface="Arial"/>
                <a:cs typeface="Arial"/>
              </a:rPr>
              <a:t> </a:t>
            </a:r>
            <a:r>
              <a:rPr sz="3000" spc="-5" dirty="0">
                <a:solidFill>
                  <a:srgbClr val="A7A8A7"/>
                </a:solidFill>
                <a:latin typeface="Arial"/>
                <a:cs typeface="Arial"/>
              </a:rPr>
              <a:t>to</a:t>
            </a:r>
            <a:r>
              <a:rPr sz="3000" spc="5" dirty="0">
                <a:solidFill>
                  <a:srgbClr val="A7A8A7"/>
                </a:solidFill>
                <a:latin typeface="Arial"/>
                <a:cs typeface="Arial"/>
              </a:rPr>
              <a:t> </a:t>
            </a:r>
            <a:r>
              <a:rPr sz="3000" spc="-5" dirty="0">
                <a:solidFill>
                  <a:srgbClr val="A7A8A7"/>
                </a:solidFill>
                <a:latin typeface="Arial"/>
                <a:cs typeface="Arial"/>
              </a:rPr>
              <a:t>crowd</a:t>
            </a:r>
            <a:r>
              <a:rPr sz="3000" spc="-20" dirty="0">
                <a:solidFill>
                  <a:srgbClr val="A7A8A7"/>
                </a:solidFill>
                <a:latin typeface="Arial"/>
                <a:cs typeface="Arial"/>
              </a:rPr>
              <a:t> </a:t>
            </a:r>
            <a:r>
              <a:rPr sz="3000" dirty="0">
                <a:solidFill>
                  <a:srgbClr val="A7A8A7"/>
                </a:solidFill>
                <a:latin typeface="Arial"/>
                <a:cs typeface="Arial"/>
              </a:rPr>
              <a:t>out </a:t>
            </a:r>
            <a:r>
              <a:rPr sz="3000" spc="-5" dirty="0">
                <a:solidFill>
                  <a:srgbClr val="A7A8A7"/>
                </a:solidFill>
                <a:latin typeface="Arial"/>
                <a:cs typeface="Arial"/>
              </a:rPr>
              <a:t>/replace</a:t>
            </a:r>
            <a:r>
              <a:rPr sz="3000" spc="-20" dirty="0">
                <a:solidFill>
                  <a:srgbClr val="A7A8A7"/>
                </a:solidFill>
                <a:latin typeface="Arial"/>
                <a:cs typeface="Arial"/>
              </a:rPr>
              <a:t> </a:t>
            </a:r>
            <a:r>
              <a:rPr sz="3000" spc="-5" dirty="0">
                <a:solidFill>
                  <a:srgbClr val="A7A8A7"/>
                </a:solidFill>
                <a:latin typeface="Arial"/>
                <a:cs typeface="Arial"/>
              </a:rPr>
              <a:t>native</a:t>
            </a:r>
            <a:r>
              <a:rPr sz="3000" spc="-20" dirty="0">
                <a:solidFill>
                  <a:srgbClr val="A7A8A7"/>
                </a:solidFill>
                <a:latin typeface="Arial"/>
                <a:cs typeface="Arial"/>
              </a:rPr>
              <a:t> </a:t>
            </a:r>
            <a:r>
              <a:rPr sz="3000" dirty="0">
                <a:solidFill>
                  <a:srgbClr val="A7A8A7"/>
                </a:solidFill>
                <a:latin typeface="Arial"/>
                <a:cs typeface="Arial"/>
              </a:rPr>
              <a:t>species</a:t>
            </a:r>
            <a:endParaRPr sz="3000">
              <a:latin typeface="Arial"/>
              <a:cs typeface="Arial"/>
            </a:endParaRPr>
          </a:p>
          <a:p>
            <a:pPr marL="527685" indent="-515620">
              <a:lnSpc>
                <a:spcPct val="100000"/>
              </a:lnSpc>
              <a:spcBef>
                <a:spcPts val="720"/>
              </a:spcBef>
              <a:buChar char="•"/>
              <a:tabLst>
                <a:tab pos="527685" algn="l"/>
                <a:tab pos="528320" algn="l"/>
              </a:tabLst>
            </a:pPr>
            <a:r>
              <a:rPr sz="3000" dirty="0">
                <a:latin typeface="Arial"/>
                <a:cs typeface="Arial"/>
              </a:rPr>
              <a:t>Can</a:t>
            </a:r>
            <a:r>
              <a:rPr sz="3000" spc="-30" dirty="0">
                <a:latin typeface="Arial"/>
                <a:cs typeface="Arial"/>
              </a:rPr>
              <a:t> </a:t>
            </a:r>
            <a:r>
              <a:rPr sz="3000" spc="-5" dirty="0">
                <a:latin typeface="Arial"/>
                <a:cs typeface="Arial"/>
              </a:rPr>
              <a:t>severely</a:t>
            </a:r>
            <a:r>
              <a:rPr sz="3000" spc="-15" dirty="0">
                <a:latin typeface="Arial"/>
                <a:cs typeface="Arial"/>
              </a:rPr>
              <a:t> </a:t>
            </a:r>
            <a:r>
              <a:rPr sz="3000" spc="-5" dirty="0">
                <a:latin typeface="Arial"/>
                <a:cs typeface="Arial"/>
              </a:rPr>
              <a:t>damage</a:t>
            </a:r>
            <a:r>
              <a:rPr sz="3000" spc="-15" dirty="0">
                <a:latin typeface="Arial"/>
                <a:cs typeface="Arial"/>
              </a:rPr>
              <a:t> </a:t>
            </a:r>
            <a:r>
              <a:rPr sz="3000" spc="-5" dirty="0">
                <a:latin typeface="Arial"/>
                <a:cs typeface="Arial"/>
              </a:rPr>
              <a:t>ecosystem health</a:t>
            </a:r>
            <a:endParaRPr sz="3000">
              <a:latin typeface="Arial"/>
              <a:cs typeface="Arial"/>
            </a:endParaRPr>
          </a:p>
        </p:txBody>
      </p:sp>
      <p:sp>
        <p:nvSpPr>
          <p:cNvPr id="8" name="object 8"/>
          <p:cNvSpPr txBox="1"/>
          <p:nvPr/>
        </p:nvSpPr>
        <p:spPr>
          <a:xfrm>
            <a:off x="37124" y="4726940"/>
            <a:ext cx="224790" cy="1968500"/>
          </a:xfrm>
          <a:prstGeom prst="rect">
            <a:avLst/>
          </a:prstGeom>
        </p:spPr>
        <p:txBody>
          <a:bodyPr vert="vert" wrap="square" lIns="0" tIns="0" rIns="0" bIns="0" rtlCol="0">
            <a:spAutoFit/>
          </a:bodyPr>
          <a:lstStyle/>
          <a:p>
            <a:pPr marL="12700">
              <a:lnSpc>
                <a:spcPts val="1650"/>
              </a:lnSpc>
            </a:pPr>
            <a:r>
              <a:rPr sz="1400" dirty="0">
                <a:latin typeface="Arial"/>
                <a:cs typeface="Arial"/>
              </a:rPr>
              <a:t>P</a:t>
            </a:r>
            <a:r>
              <a:rPr sz="1400" spc="-5" dirty="0">
                <a:latin typeface="Arial"/>
                <a:cs typeface="Arial"/>
              </a:rPr>
              <a:t>h</a:t>
            </a:r>
            <a:r>
              <a:rPr sz="1400" dirty="0">
                <a:latin typeface="Arial"/>
                <a:cs typeface="Arial"/>
              </a:rPr>
              <a:t>o</a:t>
            </a:r>
            <a:r>
              <a:rPr sz="1400" spc="5" dirty="0">
                <a:latin typeface="Arial"/>
                <a:cs typeface="Arial"/>
              </a:rPr>
              <a:t>t</a:t>
            </a:r>
            <a:r>
              <a:rPr sz="1400" dirty="0">
                <a:latin typeface="Arial"/>
                <a:cs typeface="Arial"/>
              </a:rPr>
              <a:t>o</a:t>
            </a:r>
            <a:r>
              <a:rPr sz="1400" spc="-45" dirty="0">
                <a:latin typeface="Arial"/>
                <a:cs typeface="Arial"/>
              </a:rPr>
              <a:t> </a:t>
            </a:r>
            <a:r>
              <a:rPr sz="1400" dirty="0">
                <a:latin typeface="Arial"/>
                <a:cs typeface="Arial"/>
              </a:rPr>
              <a:t>by</a:t>
            </a:r>
            <a:r>
              <a:rPr sz="1400" spc="-85" dirty="0">
                <a:latin typeface="Arial"/>
                <a:cs typeface="Arial"/>
              </a:rPr>
              <a:t> </a:t>
            </a:r>
            <a:r>
              <a:rPr sz="1400" dirty="0">
                <a:latin typeface="Arial"/>
                <a:cs typeface="Arial"/>
              </a:rPr>
              <a:t>An</a:t>
            </a:r>
            <a:r>
              <a:rPr sz="1400" spc="-5" dirty="0">
                <a:latin typeface="Arial"/>
                <a:cs typeface="Arial"/>
              </a:rPr>
              <a:t>d</a:t>
            </a:r>
            <a:r>
              <a:rPr sz="1400" dirty="0">
                <a:latin typeface="Arial"/>
                <a:cs typeface="Arial"/>
              </a:rPr>
              <a:t>r</a:t>
            </a:r>
            <a:r>
              <a:rPr sz="1400" spc="-5" dirty="0">
                <a:latin typeface="Arial"/>
                <a:cs typeface="Arial"/>
              </a:rPr>
              <a:t>e</a:t>
            </a:r>
            <a:r>
              <a:rPr sz="1400" dirty="0">
                <a:latin typeface="Arial"/>
                <a:cs typeface="Arial"/>
              </a:rPr>
              <a:t>w</a:t>
            </a:r>
            <a:r>
              <a:rPr sz="1400" spc="-25" dirty="0">
                <a:latin typeface="Arial"/>
                <a:cs typeface="Arial"/>
              </a:rPr>
              <a:t> </a:t>
            </a:r>
            <a:r>
              <a:rPr sz="1400" spc="-10" dirty="0">
                <a:latin typeface="Arial"/>
                <a:cs typeface="Arial"/>
              </a:rPr>
              <a:t>N</a:t>
            </a:r>
            <a:r>
              <a:rPr sz="1400" dirty="0">
                <a:latin typeface="Arial"/>
                <a:cs typeface="Arial"/>
              </a:rPr>
              <a:t>el</a:t>
            </a:r>
            <a:r>
              <a:rPr sz="1400" spc="5" dirty="0">
                <a:latin typeface="Arial"/>
                <a:cs typeface="Arial"/>
              </a:rPr>
              <a:t>s</a:t>
            </a:r>
            <a:r>
              <a:rPr sz="1400" spc="-5" dirty="0">
                <a:latin typeface="Arial"/>
                <a:cs typeface="Arial"/>
              </a:rPr>
              <a:t>on</a:t>
            </a:r>
            <a:endParaRPr sz="1400">
              <a:latin typeface="Arial"/>
              <a:cs typeface="Arial"/>
            </a:endParaRPr>
          </a:p>
        </p:txBody>
      </p:sp>
      <p:grpSp>
        <p:nvGrpSpPr>
          <p:cNvPr id="9" name="object 9"/>
          <p:cNvGrpSpPr/>
          <p:nvPr/>
        </p:nvGrpSpPr>
        <p:grpSpPr>
          <a:xfrm>
            <a:off x="1311004" y="3052698"/>
            <a:ext cx="7833359" cy="3805554"/>
            <a:chOff x="1311004" y="3052698"/>
            <a:chExt cx="7833359" cy="3805554"/>
          </a:xfrm>
        </p:grpSpPr>
        <p:sp>
          <p:nvSpPr>
            <p:cNvPr id="10" name="object 10"/>
            <p:cNvSpPr/>
            <p:nvPr/>
          </p:nvSpPr>
          <p:spPr>
            <a:xfrm>
              <a:off x="2340889" y="3581399"/>
              <a:ext cx="1164590" cy="291465"/>
            </a:xfrm>
            <a:custGeom>
              <a:avLst/>
              <a:gdLst/>
              <a:ahLst/>
              <a:cxnLst/>
              <a:rect l="l" t="t" r="r" b="b"/>
              <a:pathLst>
                <a:path w="1164589" h="291464">
                  <a:moveTo>
                    <a:pt x="1164310" y="0"/>
                  </a:moveTo>
                  <a:lnTo>
                    <a:pt x="0" y="291084"/>
                  </a:lnTo>
                </a:path>
              </a:pathLst>
            </a:custGeom>
            <a:ln w="57150">
              <a:solidFill>
                <a:srgbClr val="FFCC00"/>
              </a:solidFill>
            </a:ln>
          </p:spPr>
          <p:txBody>
            <a:bodyPr wrap="square" lIns="0" tIns="0" rIns="0" bIns="0" rtlCol="0"/>
            <a:lstStyle/>
            <a:p>
              <a:endParaRPr/>
            </a:p>
          </p:txBody>
        </p:sp>
        <p:sp>
          <p:nvSpPr>
            <p:cNvPr id="11" name="object 11"/>
            <p:cNvSpPr/>
            <p:nvPr/>
          </p:nvSpPr>
          <p:spPr>
            <a:xfrm>
              <a:off x="2340889" y="3733854"/>
              <a:ext cx="191135" cy="194310"/>
            </a:xfrm>
            <a:custGeom>
              <a:avLst/>
              <a:gdLst/>
              <a:ahLst/>
              <a:cxnLst/>
              <a:rect l="l" t="t" r="r" b="b"/>
              <a:pathLst>
                <a:path w="191135" h="194310">
                  <a:moveTo>
                    <a:pt x="190588" y="194056"/>
                  </a:moveTo>
                  <a:lnTo>
                    <a:pt x="0" y="138620"/>
                  </a:lnTo>
                  <a:lnTo>
                    <a:pt x="142062" y="0"/>
                  </a:lnTo>
                </a:path>
              </a:pathLst>
            </a:custGeom>
            <a:ln w="57150">
              <a:solidFill>
                <a:srgbClr val="FFCC00"/>
              </a:solidFill>
            </a:ln>
          </p:spPr>
          <p:txBody>
            <a:bodyPr wrap="square" lIns="0" tIns="0" rIns="0" bIns="0" rtlCol="0"/>
            <a:lstStyle/>
            <a:p>
              <a:endParaRPr/>
            </a:p>
          </p:txBody>
        </p:sp>
        <p:sp>
          <p:nvSpPr>
            <p:cNvPr id="12" name="object 12"/>
            <p:cNvSpPr/>
            <p:nvPr/>
          </p:nvSpPr>
          <p:spPr>
            <a:xfrm>
              <a:off x="4084358" y="3081273"/>
              <a:ext cx="792480" cy="576580"/>
            </a:xfrm>
            <a:custGeom>
              <a:avLst/>
              <a:gdLst/>
              <a:ahLst/>
              <a:cxnLst/>
              <a:rect l="l" t="t" r="r" b="b"/>
              <a:pathLst>
                <a:path w="792479" h="576579">
                  <a:moveTo>
                    <a:pt x="792441" y="576326"/>
                  </a:moveTo>
                  <a:lnTo>
                    <a:pt x="0" y="0"/>
                  </a:lnTo>
                </a:path>
              </a:pathLst>
            </a:custGeom>
            <a:ln w="57149">
              <a:solidFill>
                <a:srgbClr val="FFCC00"/>
              </a:solidFill>
            </a:ln>
          </p:spPr>
          <p:txBody>
            <a:bodyPr wrap="square" lIns="0" tIns="0" rIns="0" bIns="0" rtlCol="0"/>
            <a:lstStyle/>
            <a:p>
              <a:endParaRPr/>
            </a:p>
          </p:txBody>
        </p:sp>
        <p:sp>
          <p:nvSpPr>
            <p:cNvPr id="13" name="object 13"/>
            <p:cNvSpPr/>
            <p:nvPr/>
          </p:nvSpPr>
          <p:spPr>
            <a:xfrm>
              <a:off x="4084355" y="3081273"/>
              <a:ext cx="197485" cy="182245"/>
            </a:xfrm>
            <a:custGeom>
              <a:avLst/>
              <a:gdLst/>
              <a:ahLst/>
              <a:cxnLst/>
              <a:rect l="l" t="t" r="r" b="b"/>
              <a:pathLst>
                <a:path w="197485" h="182245">
                  <a:moveTo>
                    <a:pt x="79844" y="181724"/>
                  </a:moveTo>
                  <a:lnTo>
                    <a:pt x="0" y="0"/>
                  </a:lnTo>
                  <a:lnTo>
                    <a:pt x="197484" y="19951"/>
                  </a:lnTo>
                </a:path>
              </a:pathLst>
            </a:custGeom>
            <a:ln w="57150">
              <a:solidFill>
                <a:srgbClr val="FFCC00"/>
              </a:solidFill>
            </a:ln>
          </p:spPr>
          <p:txBody>
            <a:bodyPr wrap="square" lIns="0" tIns="0" rIns="0" bIns="0" rtlCol="0"/>
            <a:lstStyle/>
            <a:p>
              <a:endParaRPr/>
            </a:p>
          </p:txBody>
        </p:sp>
        <p:sp>
          <p:nvSpPr>
            <p:cNvPr id="14" name="object 14"/>
            <p:cNvSpPr/>
            <p:nvPr/>
          </p:nvSpPr>
          <p:spPr>
            <a:xfrm>
              <a:off x="1339583" y="3276599"/>
              <a:ext cx="718185" cy="574675"/>
            </a:xfrm>
            <a:custGeom>
              <a:avLst/>
              <a:gdLst/>
              <a:ahLst/>
              <a:cxnLst/>
              <a:rect l="l" t="t" r="r" b="b"/>
              <a:pathLst>
                <a:path w="718185" h="574675">
                  <a:moveTo>
                    <a:pt x="717816" y="0"/>
                  </a:moveTo>
                  <a:lnTo>
                    <a:pt x="0" y="574255"/>
                  </a:lnTo>
                </a:path>
              </a:pathLst>
            </a:custGeom>
            <a:ln w="57150">
              <a:solidFill>
                <a:srgbClr val="FFCC00"/>
              </a:solidFill>
            </a:ln>
          </p:spPr>
          <p:txBody>
            <a:bodyPr wrap="square" lIns="0" tIns="0" rIns="0" bIns="0" rtlCol="0"/>
            <a:lstStyle/>
            <a:p>
              <a:endParaRPr/>
            </a:p>
          </p:txBody>
        </p:sp>
        <p:sp>
          <p:nvSpPr>
            <p:cNvPr id="15" name="object 15"/>
            <p:cNvSpPr/>
            <p:nvPr/>
          </p:nvSpPr>
          <p:spPr>
            <a:xfrm>
              <a:off x="1339579" y="3665652"/>
              <a:ext cx="196850" cy="185420"/>
            </a:xfrm>
            <a:custGeom>
              <a:avLst/>
              <a:gdLst/>
              <a:ahLst/>
              <a:cxnLst/>
              <a:rect l="l" t="t" r="r" b="b"/>
              <a:pathLst>
                <a:path w="196850" h="185420">
                  <a:moveTo>
                    <a:pt x="196354" y="156184"/>
                  </a:moveTo>
                  <a:lnTo>
                    <a:pt x="0" y="185204"/>
                  </a:lnTo>
                  <a:lnTo>
                    <a:pt x="71386" y="0"/>
                  </a:lnTo>
                </a:path>
              </a:pathLst>
            </a:custGeom>
            <a:ln w="57150">
              <a:solidFill>
                <a:srgbClr val="FFCC00"/>
              </a:solidFill>
            </a:ln>
          </p:spPr>
          <p:txBody>
            <a:bodyPr wrap="square" lIns="0" tIns="0" rIns="0" bIns="0" rtlCol="0"/>
            <a:lstStyle/>
            <a:p>
              <a:endParaRPr/>
            </a:p>
          </p:txBody>
        </p:sp>
        <p:sp>
          <p:nvSpPr>
            <p:cNvPr id="16" name="object 16"/>
            <p:cNvSpPr/>
            <p:nvPr/>
          </p:nvSpPr>
          <p:spPr>
            <a:xfrm>
              <a:off x="5897384" y="4086580"/>
              <a:ext cx="351155" cy="561975"/>
            </a:xfrm>
            <a:custGeom>
              <a:avLst/>
              <a:gdLst/>
              <a:ahLst/>
              <a:cxnLst/>
              <a:rect l="l" t="t" r="r" b="b"/>
              <a:pathLst>
                <a:path w="351154" h="561975">
                  <a:moveTo>
                    <a:pt x="351015" y="561619"/>
                  </a:moveTo>
                  <a:lnTo>
                    <a:pt x="0" y="0"/>
                  </a:lnTo>
                </a:path>
              </a:pathLst>
            </a:custGeom>
            <a:ln w="57150">
              <a:solidFill>
                <a:srgbClr val="CE1098"/>
              </a:solidFill>
            </a:ln>
          </p:spPr>
          <p:txBody>
            <a:bodyPr wrap="square" lIns="0" tIns="0" rIns="0" bIns="0" rtlCol="0"/>
            <a:lstStyle/>
            <a:p>
              <a:endParaRPr/>
            </a:p>
          </p:txBody>
        </p:sp>
        <p:sp>
          <p:nvSpPr>
            <p:cNvPr id="17" name="object 17"/>
            <p:cNvSpPr/>
            <p:nvPr/>
          </p:nvSpPr>
          <p:spPr>
            <a:xfrm>
              <a:off x="5897384" y="4086572"/>
              <a:ext cx="175895" cy="198755"/>
            </a:xfrm>
            <a:custGeom>
              <a:avLst/>
              <a:gdLst/>
              <a:ahLst/>
              <a:cxnLst/>
              <a:rect l="l" t="t" r="r" b="b"/>
              <a:pathLst>
                <a:path w="175895" h="198754">
                  <a:moveTo>
                    <a:pt x="6070" y="198399"/>
                  </a:moveTo>
                  <a:lnTo>
                    <a:pt x="0" y="0"/>
                  </a:lnTo>
                  <a:lnTo>
                    <a:pt x="175691" y="92379"/>
                  </a:lnTo>
                </a:path>
              </a:pathLst>
            </a:custGeom>
            <a:ln w="57150">
              <a:solidFill>
                <a:srgbClr val="CE1098"/>
              </a:solidFill>
            </a:ln>
          </p:spPr>
          <p:txBody>
            <a:bodyPr wrap="square" lIns="0" tIns="0" rIns="0" bIns="0" rtlCol="0"/>
            <a:lstStyle/>
            <a:p>
              <a:endParaRPr/>
            </a:p>
          </p:txBody>
        </p:sp>
        <p:sp>
          <p:nvSpPr>
            <p:cNvPr id="18" name="object 18"/>
            <p:cNvSpPr/>
            <p:nvPr/>
          </p:nvSpPr>
          <p:spPr>
            <a:xfrm>
              <a:off x="5867400" y="5275694"/>
              <a:ext cx="632460" cy="210820"/>
            </a:xfrm>
            <a:custGeom>
              <a:avLst/>
              <a:gdLst/>
              <a:ahLst/>
              <a:cxnLst/>
              <a:rect l="l" t="t" r="r" b="b"/>
              <a:pathLst>
                <a:path w="632460" h="210820">
                  <a:moveTo>
                    <a:pt x="0" y="210705"/>
                  </a:moveTo>
                  <a:lnTo>
                    <a:pt x="632129" y="0"/>
                  </a:lnTo>
                </a:path>
              </a:pathLst>
            </a:custGeom>
            <a:ln w="57150">
              <a:solidFill>
                <a:srgbClr val="A7377A"/>
              </a:solidFill>
            </a:ln>
          </p:spPr>
          <p:txBody>
            <a:bodyPr wrap="square" lIns="0" tIns="0" rIns="0" bIns="0" rtlCol="0"/>
            <a:lstStyle/>
            <a:p>
              <a:endParaRPr/>
            </a:p>
          </p:txBody>
        </p:sp>
        <p:sp>
          <p:nvSpPr>
            <p:cNvPr id="19" name="object 19"/>
            <p:cNvSpPr/>
            <p:nvPr/>
          </p:nvSpPr>
          <p:spPr>
            <a:xfrm>
              <a:off x="6305247" y="5235016"/>
              <a:ext cx="194310" cy="189865"/>
            </a:xfrm>
            <a:custGeom>
              <a:avLst/>
              <a:gdLst/>
              <a:ahLst/>
              <a:cxnLst/>
              <a:rect l="l" t="t" r="r" b="b"/>
              <a:pathLst>
                <a:path w="194310" h="189864">
                  <a:moveTo>
                    <a:pt x="0" y="0"/>
                  </a:moveTo>
                  <a:lnTo>
                    <a:pt x="194271" y="40678"/>
                  </a:lnTo>
                  <a:lnTo>
                    <a:pt x="63246" y="189763"/>
                  </a:lnTo>
                </a:path>
              </a:pathLst>
            </a:custGeom>
            <a:ln w="57149">
              <a:solidFill>
                <a:srgbClr val="A7377A"/>
              </a:solidFill>
            </a:ln>
          </p:spPr>
          <p:txBody>
            <a:bodyPr wrap="square" lIns="0" tIns="0" rIns="0" bIns="0" rtlCol="0"/>
            <a:lstStyle/>
            <a:p>
              <a:endParaRPr/>
            </a:p>
          </p:txBody>
        </p:sp>
        <p:sp>
          <p:nvSpPr>
            <p:cNvPr id="20" name="object 20"/>
            <p:cNvSpPr/>
            <p:nvPr/>
          </p:nvSpPr>
          <p:spPr>
            <a:xfrm>
              <a:off x="8501659" y="5217820"/>
              <a:ext cx="414020" cy="344805"/>
            </a:xfrm>
            <a:custGeom>
              <a:avLst/>
              <a:gdLst/>
              <a:ahLst/>
              <a:cxnLst/>
              <a:rect l="l" t="t" r="r" b="b"/>
              <a:pathLst>
                <a:path w="414020" h="344804">
                  <a:moveTo>
                    <a:pt x="413740" y="344779"/>
                  </a:moveTo>
                  <a:lnTo>
                    <a:pt x="0" y="0"/>
                  </a:lnTo>
                </a:path>
              </a:pathLst>
            </a:custGeom>
            <a:ln w="57150">
              <a:solidFill>
                <a:srgbClr val="A7377A"/>
              </a:solidFill>
            </a:ln>
          </p:spPr>
          <p:txBody>
            <a:bodyPr wrap="square" lIns="0" tIns="0" rIns="0" bIns="0" rtlCol="0"/>
            <a:lstStyle/>
            <a:p>
              <a:endParaRPr/>
            </a:p>
          </p:txBody>
        </p:sp>
        <p:sp>
          <p:nvSpPr>
            <p:cNvPr id="21" name="object 21"/>
            <p:cNvSpPr/>
            <p:nvPr/>
          </p:nvSpPr>
          <p:spPr>
            <a:xfrm>
              <a:off x="8501670" y="5217817"/>
              <a:ext cx="196215" cy="186690"/>
            </a:xfrm>
            <a:custGeom>
              <a:avLst/>
              <a:gdLst/>
              <a:ahLst/>
              <a:cxnLst/>
              <a:rect l="l" t="t" r="r" b="b"/>
              <a:pathLst>
                <a:path w="196215" h="186689">
                  <a:moveTo>
                    <a:pt x="67691" y="186588"/>
                  </a:moveTo>
                  <a:lnTo>
                    <a:pt x="0" y="0"/>
                  </a:lnTo>
                  <a:lnTo>
                    <a:pt x="195732" y="32918"/>
                  </a:lnTo>
                </a:path>
              </a:pathLst>
            </a:custGeom>
            <a:ln w="57150">
              <a:solidFill>
                <a:srgbClr val="A7377A"/>
              </a:solidFill>
            </a:ln>
          </p:spPr>
          <p:txBody>
            <a:bodyPr wrap="square" lIns="0" tIns="0" rIns="0" bIns="0" rtlCol="0"/>
            <a:lstStyle/>
            <a:p>
              <a:endParaRPr/>
            </a:p>
          </p:txBody>
        </p:sp>
        <p:sp>
          <p:nvSpPr>
            <p:cNvPr id="22" name="object 22"/>
            <p:cNvSpPr/>
            <p:nvPr/>
          </p:nvSpPr>
          <p:spPr>
            <a:xfrm>
              <a:off x="5845390" y="3276599"/>
              <a:ext cx="708025" cy="212725"/>
            </a:xfrm>
            <a:custGeom>
              <a:avLst/>
              <a:gdLst/>
              <a:ahLst/>
              <a:cxnLst/>
              <a:rect l="l" t="t" r="r" b="b"/>
              <a:pathLst>
                <a:path w="708025" h="212725">
                  <a:moveTo>
                    <a:pt x="707809" y="0"/>
                  </a:moveTo>
                  <a:lnTo>
                    <a:pt x="0" y="212344"/>
                  </a:lnTo>
                </a:path>
              </a:pathLst>
            </a:custGeom>
            <a:ln w="57150">
              <a:solidFill>
                <a:srgbClr val="FFFF00"/>
              </a:solidFill>
            </a:ln>
          </p:spPr>
          <p:txBody>
            <a:bodyPr wrap="square" lIns="0" tIns="0" rIns="0" bIns="0" rtlCol="0"/>
            <a:lstStyle/>
            <a:p>
              <a:endParaRPr/>
            </a:p>
          </p:txBody>
        </p:sp>
        <p:sp>
          <p:nvSpPr>
            <p:cNvPr id="23" name="object 23"/>
            <p:cNvSpPr/>
            <p:nvPr/>
          </p:nvSpPr>
          <p:spPr>
            <a:xfrm>
              <a:off x="5845388" y="3343868"/>
              <a:ext cx="193040" cy="191770"/>
            </a:xfrm>
            <a:custGeom>
              <a:avLst/>
              <a:gdLst/>
              <a:ahLst/>
              <a:cxnLst/>
              <a:rect l="l" t="t" r="r" b="b"/>
              <a:pathLst>
                <a:path w="193039" h="191770">
                  <a:moveTo>
                    <a:pt x="192963" y="191592"/>
                  </a:moveTo>
                  <a:lnTo>
                    <a:pt x="0" y="145072"/>
                  </a:lnTo>
                  <a:lnTo>
                    <a:pt x="135483" y="0"/>
                  </a:lnTo>
                </a:path>
              </a:pathLst>
            </a:custGeom>
            <a:ln w="57150">
              <a:solidFill>
                <a:srgbClr val="FFFF00"/>
              </a:solidFill>
            </a:ln>
          </p:spPr>
          <p:txBody>
            <a:bodyPr wrap="square" lIns="0" tIns="0" rIns="0" bIns="0" rtlCol="0"/>
            <a:lstStyle/>
            <a:p>
              <a:endParaRPr/>
            </a:p>
          </p:txBody>
        </p:sp>
        <p:sp>
          <p:nvSpPr>
            <p:cNvPr id="24" name="object 24"/>
            <p:cNvSpPr/>
            <p:nvPr/>
          </p:nvSpPr>
          <p:spPr>
            <a:xfrm>
              <a:off x="7010400" y="6550228"/>
              <a:ext cx="2133600" cy="307975"/>
            </a:xfrm>
            <a:custGeom>
              <a:avLst/>
              <a:gdLst/>
              <a:ahLst/>
              <a:cxnLst/>
              <a:rect l="l" t="t" r="r" b="b"/>
              <a:pathLst>
                <a:path w="2133600" h="307975">
                  <a:moveTo>
                    <a:pt x="2133600" y="0"/>
                  </a:moveTo>
                  <a:lnTo>
                    <a:pt x="0" y="0"/>
                  </a:lnTo>
                  <a:lnTo>
                    <a:pt x="0" y="307771"/>
                  </a:lnTo>
                  <a:lnTo>
                    <a:pt x="2133600" y="307771"/>
                  </a:lnTo>
                  <a:lnTo>
                    <a:pt x="2133600" y="0"/>
                  </a:lnTo>
                  <a:close/>
                </a:path>
              </a:pathLst>
            </a:custGeom>
            <a:solidFill>
              <a:srgbClr val="1C5A26"/>
            </a:solidFill>
          </p:spPr>
          <p:txBody>
            <a:bodyPr wrap="square" lIns="0" tIns="0" rIns="0" bIns="0" rtlCol="0"/>
            <a:lstStyle/>
            <a:p>
              <a:endParaRPr/>
            </a:p>
          </p:txBody>
        </p:sp>
      </p:grpSp>
      <p:sp>
        <p:nvSpPr>
          <p:cNvPr id="25" name="object 25"/>
          <p:cNvSpPr txBox="1"/>
          <p:nvPr/>
        </p:nvSpPr>
        <p:spPr>
          <a:xfrm>
            <a:off x="7089140" y="6577145"/>
            <a:ext cx="184277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Photo</a:t>
            </a:r>
            <a:r>
              <a:rPr sz="1400" spc="-65" dirty="0">
                <a:latin typeface="Arial"/>
                <a:cs typeface="Arial"/>
              </a:rPr>
              <a:t> </a:t>
            </a:r>
            <a:r>
              <a:rPr sz="1400" dirty="0">
                <a:latin typeface="Arial"/>
                <a:cs typeface="Arial"/>
              </a:rPr>
              <a:t>by</a:t>
            </a:r>
            <a:r>
              <a:rPr sz="1400" spc="-20" dirty="0">
                <a:latin typeface="Arial"/>
                <a:cs typeface="Arial"/>
              </a:rPr>
              <a:t> </a:t>
            </a:r>
            <a:r>
              <a:rPr sz="1400" spc="-5" dirty="0">
                <a:latin typeface="Arial"/>
                <a:cs typeface="Arial"/>
              </a:rPr>
              <a:t>Huw</a:t>
            </a:r>
            <a:r>
              <a:rPr sz="1400" spc="-25" dirty="0">
                <a:latin typeface="Arial"/>
                <a:cs typeface="Arial"/>
              </a:rPr>
              <a:t> </a:t>
            </a:r>
            <a:r>
              <a:rPr sz="1400" dirty="0">
                <a:latin typeface="Arial"/>
                <a:cs typeface="Arial"/>
              </a:rPr>
              <a:t>Williams</a:t>
            </a:r>
            <a:endParaRPr sz="14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Why</a:t>
            </a:r>
            <a:r>
              <a:rPr spc="-20" dirty="0"/>
              <a:t> </a:t>
            </a:r>
            <a:r>
              <a:rPr spc="-5" dirty="0"/>
              <a:t>worry</a:t>
            </a:r>
            <a:r>
              <a:rPr spc="20" dirty="0"/>
              <a:t> </a:t>
            </a:r>
            <a:r>
              <a:rPr spc="-5" dirty="0"/>
              <a:t>about</a:t>
            </a:r>
            <a:r>
              <a:rPr dirty="0"/>
              <a:t> </a:t>
            </a:r>
            <a:r>
              <a:rPr spc="-5" dirty="0"/>
              <a:t>invasive</a:t>
            </a:r>
            <a:r>
              <a:rPr spc="-10" dirty="0"/>
              <a:t> </a:t>
            </a:r>
            <a:r>
              <a:rPr spc="-5" dirty="0"/>
              <a:t>species?</a:t>
            </a:r>
          </a:p>
        </p:txBody>
      </p:sp>
      <p:sp>
        <p:nvSpPr>
          <p:cNvPr id="3" name="object 3"/>
          <p:cNvSpPr txBox="1"/>
          <p:nvPr/>
        </p:nvSpPr>
        <p:spPr>
          <a:xfrm>
            <a:off x="78739" y="1073912"/>
            <a:ext cx="8554085" cy="5450840"/>
          </a:xfrm>
          <a:prstGeom prst="rect">
            <a:avLst/>
          </a:prstGeom>
        </p:spPr>
        <p:txBody>
          <a:bodyPr vert="horz" wrap="square" lIns="0" tIns="104140" rIns="0" bIns="0" rtlCol="0">
            <a:spAutoFit/>
          </a:bodyPr>
          <a:lstStyle/>
          <a:p>
            <a:pPr marL="527685" indent="-515620">
              <a:lnSpc>
                <a:spcPct val="100000"/>
              </a:lnSpc>
              <a:spcBef>
                <a:spcPts val="820"/>
              </a:spcBef>
              <a:buChar char="•"/>
              <a:tabLst>
                <a:tab pos="527685" algn="l"/>
                <a:tab pos="528320" algn="l"/>
              </a:tabLst>
            </a:pPr>
            <a:r>
              <a:rPr sz="3000" spc="-5" dirty="0">
                <a:solidFill>
                  <a:srgbClr val="A7A8A7"/>
                </a:solidFill>
                <a:latin typeface="Arial"/>
                <a:cs typeface="Arial"/>
              </a:rPr>
              <a:t>Tend</a:t>
            </a:r>
            <a:r>
              <a:rPr sz="3000" spc="-25" dirty="0">
                <a:solidFill>
                  <a:srgbClr val="A7A8A7"/>
                </a:solidFill>
                <a:latin typeface="Arial"/>
                <a:cs typeface="Arial"/>
              </a:rPr>
              <a:t> </a:t>
            </a:r>
            <a:r>
              <a:rPr sz="3000" spc="-5" dirty="0">
                <a:solidFill>
                  <a:srgbClr val="A7A8A7"/>
                </a:solidFill>
                <a:latin typeface="Arial"/>
                <a:cs typeface="Arial"/>
              </a:rPr>
              <a:t>to</a:t>
            </a:r>
            <a:r>
              <a:rPr sz="3000" spc="5" dirty="0">
                <a:solidFill>
                  <a:srgbClr val="A7A8A7"/>
                </a:solidFill>
                <a:latin typeface="Arial"/>
                <a:cs typeface="Arial"/>
              </a:rPr>
              <a:t> </a:t>
            </a:r>
            <a:r>
              <a:rPr sz="3000" spc="-5" dirty="0">
                <a:solidFill>
                  <a:srgbClr val="A7A8A7"/>
                </a:solidFill>
                <a:latin typeface="Arial"/>
                <a:cs typeface="Arial"/>
              </a:rPr>
              <a:t>crowd</a:t>
            </a:r>
            <a:r>
              <a:rPr sz="3000" spc="-20" dirty="0">
                <a:solidFill>
                  <a:srgbClr val="A7A8A7"/>
                </a:solidFill>
                <a:latin typeface="Arial"/>
                <a:cs typeface="Arial"/>
              </a:rPr>
              <a:t> </a:t>
            </a:r>
            <a:r>
              <a:rPr sz="3000" dirty="0">
                <a:solidFill>
                  <a:srgbClr val="A7A8A7"/>
                </a:solidFill>
                <a:latin typeface="Arial"/>
                <a:cs typeface="Arial"/>
              </a:rPr>
              <a:t>out </a:t>
            </a:r>
            <a:r>
              <a:rPr sz="3000" spc="-5" dirty="0">
                <a:solidFill>
                  <a:srgbClr val="A7A8A7"/>
                </a:solidFill>
                <a:latin typeface="Arial"/>
                <a:cs typeface="Arial"/>
              </a:rPr>
              <a:t>/replace</a:t>
            </a:r>
            <a:r>
              <a:rPr sz="3000" spc="-20" dirty="0">
                <a:solidFill>
                  <a:srgbClr val="A7A8A7"/>
                </a:solidFill>
                <a:latin typeface="Arial"/>
                <a:cs typeface="Arial"/>
              </a:rPr>
              <a:t> </a:t>
            </a:r>
            <a:r>
              <a:rPr sz="3000" spc="-5" dirty="0">
                <a:solidFill>
                  <a:srgbClr val="A7A8A7"/>
                </a:solidFill>
                <a:latin typeface="Arial"/>
                <a:cs typeface="Arial"/>
              </a:rPr>
              <a:t>native</a:t>
            </a:r>
            <a:r>
              <a:rPr sz="3000" spc="-20" dirty="0">
                <a:solidFill>
                  <a:srgbClr val="A7A8A7"/>
                </a:solidFill>
                <a:latin typeface="Arial"/>
                <a:cs typeface="Arial"/>
              </a:rPr>
              <a:t> </a:t>
            </a:r>
            <a:r>
              <a:rPr sz="3000" dirty="0">
                <a:solidFill>
                  <a:srgbClr val="A7A8A7"/>
                </a:solidFill>
                <a:latin typeface="Arial"/>
                <a:cs typeface="Arial"/>
              </a:rPr>
              <a:t>species</a:t>
            </a:r>
            <a:endParaRPr sz="3000">
              <a:latin typeface="Arial"/>
              <a:cs typeface="Arial"/>
            </a:endParaRPr>
          </a:p>
          <a:p>
            <a:pPr marL="527685" indent="-515620">
              <a:lnSpc>
                <a:spcPct val="100000"/>
              </a:lnSpc>
              <a:spcBef>
                <a:spcPts val="720"/>
              </a:spcBef>
              <a:buChar char="•"/>
              <a:tabLst>
                <a:tab pos="527685" algn="l"/>
                <a:tab pos="528320" algn="l"/>
              </a:tabLst>
            </a:pPr>
            <a:r>
              <a:rPr sz="3000" dirty="0">
                <a:solidFill>
                  <a:srgbClr val="A7A8A7"/>
                </a:solidFill>
                <a:latin typeface="Arial"/>
                <a:cs typeface="Arial"/>
              </a:rPr>
              <a:t>Can</a:t>
            </a:r>
            <a:r>
              <a:rPr sz="3000" spc="-30" dirty="0">
                <a:solidFill>
                  <a:srgbClr val="A7A8A7"/>
                </a:solidFill>
                <a:latin typeface="Arial"/>
                <a:cs typeface="Arial"/>
              </a:rPr>
              <a:t> </a:t>
            </a:r>
            <a:r>
              <a:rPr sz="3000" spc="-5" dirty="0">
                <a:solidFill>
                  <a:srgbClr val="A7A8A7"/>
                </a:solidFill>
                <a:latin typeface="Arial"/>
                <a:cs typeface="Arial"/>
              </a:rPr>
              <a:t>severely</a:t>
            </a:r>
            <a:r>
              <a:rPr sz="3000" spc="-15" dirty="0">
                <a:solidFill>
                  <a:srgbClr val="A7A8A7"/>
                </a:solidFill>
                <a:latin typeface="Arial"/>
                <a:cs typeface="Arial"/>
              </a:rPr>
              <a:t> </a:t>
            </a:r>
            <a:r>
              <a:rPr sz="3000" spc="-5" dirty="0">
                <a:solidFill>
                  <a:srgbClr val="A7A8A7"/>
                </a:solidFill>
                <a:latin typeface="Arial"/>
                <a:cs typeface="Arial"/>
              </a:rPr>
              <a:t>damage</a:t>
            </a:r>
            <a:r>
              <a:rPr sz="3000" spc="-15" dirty="0">
                <a:solidFill>
                  <a:srgbClr val="A7A8A7"/>
                </a:solidFill>
                <a:latin typeface="Arial"/>
                <a:cs typeface="Arial"/>
              </a:rPr>
              <a:t> </a:t>
            </a:r>
            <a:r>
              <a:rPr sz="3000" spc="-5" dirty="0">
                <a:solidFill>
                  <a:srgbClr val="A7A8A7"/>
                </a:solidFill>
                <a:latin typeface="Arial"/>
                <a:cs typeface="Arial"/>
              </a:rPr>
              <a:t>ecosystem health</a:t>
            </a:r>
            <a:endParaRPr sz="3000">
              <a:latin typeface="Arial"/>
              <a:cs typeface="Arial"/>
            </a:endParaRPr>
          </a:p>
          <a:p>
            <a:pPr marL="527685" marR="661035" indent="-515620">
              <a:lnSpc>
                <a:spcPct val="100000"/>
              </a:lnSpc>
              <a:spcBef>
                <a:spcPts val="720"/>
              </a:spcBef>
              <a:buChar char="•"/>
              <a:tabLst>
                <a:tab pos="527685" algn="l"/>
                <a:tab pos="528320" algn="l"/>
              </a:tabLst>
            </a:pPr>
            <a:r>
              <a:rPr sz="3000" spc="-5" dirty="0">
                <a:latin typeface="Arial"/>
                <a:cs typeface="Arial"/>
              </a:rPr>
              <a:t>Harm human activities (agriculture, forestry, </a:t>
            </a:r>
            <a:r>
              <a:rPr sz="3000" spc="-819" dirty="0">
                <a:latin typeface="Arial"/>
                <a:cs typeface="Arial"/>
              </a:rPr>
              <a:t> </a:t>
            </a:r>
            <a:r>
              <a:rPr sz="3000" spc="-5" dirty="0">
                <a:latin typeface="Arial"/>
                <a:cs typeface="Arial"/>
              </a:rPr>
              <a:t>fisheries,</a:t>
            </a:r>
            <a:r>
              <a:rPr sz="3000" spc="-30" dirty="0">
                <a:latin typeface="Arial"/>
                <a:cs typeface="Arial"/>
              </a:rPr>
              <a:t> </a:t>
            </a:r>
            <a:r>
              <a:rPr sz="3000" spc="-5" dirty="0">
                <a:latin typeface="Arial"/>
                <a:cs typeface="Arial"/>
              </a:rPr>
              <a:t>recreation)</a:t>
            </a:r>
            <a:endParaRPr sz="3000">
              <a:latin typeface="Arial"/>
              <a:cs typeface="Arial"/>
            </a:endParaRPr>
          </a:p>
          <a:p>
            <a:pPr marL="413384">
              <a:lnSpc>
                <a:spcPct val="100000"/>
              </a:lnSpc>
              <a:spcBef>
                <a:spcPts val="640"/>
              </a:spcBef>
              <a:tabLst>
                <a:tab pos="926465" algn="l"/>
              </a:tabLst>
            </a:pPr>
            <a:r>
              <a:rPr sz="2600" dirty="0">
                <a:latin typeface="Arial"/>
                <a:cs typeface="Arial"/>
              </a:rPr>
              <a:t>–	</a:t>
            </a:r>
            <a:r>
              <a:rPr sz="2600" spc="5" dirty="0">
                <a:latin typeface="Arial"/>
                <a:cs typeface="Arial"/>
              </a:rPr>
              <a:t>$137</a:t>
            </a:r>
            <a:r>
              <a:rPr sz="2600" spc="-20" dirty="0">
                <a:latin typeface="Arial"/>
                <a:cs typeface="Arial"/>
              </a:rPr>
              <a:t> </a:t>
            </a:r>
            <a:r>
              <a:rPr sz="2600" dirty="0">
                <a:latin typeface="Arial"/>
                <a:cs typeface="Arial"/>
              </a:rPr>
              <a:t>billion/</a:t>
            </a:r>
            <a:r>
              <a:rPr sz="2600" spc="-15" dirty="0">
                <a:latin typeface="Arial"/>
                <a:cs typeface="Arial"/>
              </a:rPr>
              <a:t> </a:t>
            </a:r>
            <a:r>
              <a:rPr sz="2600" spc="5" dirty="0">
                <a:latin typeface="Arial"/>
                <a:cs typeface="Arial"/>
              </a:rPr>
              <a:t>year</a:t>
            </a:r>
            <a:r>
              <a:rPr sz="2600" spc="-25" dirty="0">
                <a:latin typeface="Arial"/>
                <a:cs typeface="Arial"/>
              </a:rPr>
              <a:t> </a:t>
            </a:r>
            <a:r>
              <a:rPr sz="2600" spc="-5" dirty="0">
                <a:latin typeface="Arial"/>
                <a:cs typeface="Arial"/>
              </a:rPr>
              <a:t>in </a:t>
            </a:r>
            <a:r>
              <a:rPr sz="2600" spc="5" dirty="0">
                <a:latin typeface="Arial"/>
                <a:cs typeface="Arial"/>
              </a:rPr>
              <a:t>damages</a:t>
            </a:r>
            <a:r>
              <a:rPr sz="2600" spc="-30" dirty="0">
                <a:latin typeface="Arial"/>
                <a:cs typeface="Arial"/>
              </a:rPr>
              <a:t> </a:t>
            </a:r>
            <a:r>
              <a:rPr sz="2600" spc="5" dirty="0">
                <a:latin typeface="Arial"/>
                <a:cs typeface="Arial"/>
              </a:rPr>
              <a:t>and</a:t>
            </a:r>
            <a:r>
              <a:rPr sz="2600" spc="-5" dirty="0">
                <a:latin typeface="Arial"/>
                <a:cs typeface="Arial"/>
              </a:rPr>
              <a:t> </a:t>
            </a:r>
            <a:r>
              <a:rPr sz="2600" spc="5" dirty="0">
                <a:latin typeface="Arial"/>
                <a:cs typeface="Arial"/>
              </a:rPr>
              <a:t>pest</a:t>
            </a:r>
            <a:r>
              <a:rPr sz="2600" spc="-15" dirty="0">
                <a:latin typeface="Arial"/>
                <a:cs typeface="Arial"/>
              </a:rPr>
              <a:t> </a:t>
            </a:r>
            <a:r>
              <a:rPr sz="2600" dirty="0">
                <a:latin typeface="Arial"/>
                <a:cs typeface="Arial"/>
              </a:rPr>
              <a:t>control</a:t>
            </a:r>
            <a:r>
              <a:rPr sz="2600" spc="-20" dirty="0">
                <a:latin typeface="Arial"/>
                <a:cs typeface="Arial"/>
              </a:rPr>
              <a:t> </a:t>
            </a:r>
            <a:r>
              <a:rPr sz="2600" dirty="0">
                <a:latin typeface="Arial"/>
                <a:cs typeface="Arial"/>
              </a:rPr>
              <a:t>costs</a:t>
            </a:r>
            <a:endParaRPr sz="2600">
              <a:latin typeface="Arial"/>
              <a:cs typeface="Arial"/>
            </a:endParaRPr>
          </a:p>
          <a:p>
            <a:pPr marL="927100">
              <a:lnSpc>
                <a:spcPct val="100000"/>
              </a:lnSpc>
              <a:spcBef>
                <a:spcPts val="10"/>
              </a:spcBef>
            </a:pPr>
            <a:r>
              <a:rPr sz="2000" spc="-5" dirty="0">
                <a:latin typeface="Arial"/>
                <a:cs typeface="Arial"/>
              </a:rPr>
              <a:t>(Pimentel,</a:t>
            </a:r>
            <a:r>
              <a:rPr sz="2000" spc="-60" dirty="0">
                <a:latin typeface="Arial"/>
                <a:cs typeface="Arial"/>
              </a:rPr>
              <a:t> </a:t>
            </a:r>
            <a:r>
              <a:rPr sz="2000" dirty="0">
                <a:latin typeface="Arial"/>
                <a:cs typeface="Arial"/>
              </a:rPr>
              <a:t>2000)</a:t>
            </a:r>
            <a:endParaRPr sz="2000">
              <a:latin typeface="Arial"/>
              <a:cs typeface="Arial"/>
            </a:endParaRPr>
          </a:p>
          <a:p>
            <a:pPr>
              <a:lnSpc>
                <a:spcPct val="100000"/>
              </a:lnSpc>
            </a:pPr>
            <a:endParaRPr sz="2200">
              <a:latin typeface="Arial"/>
              <a:cs typeface="Arial"/>
            </a:endParaRPr>
          </a:p>
          <a:p>
            <a:pPr>
              <a:lnSpc>
                <a:spcPct val="100000"/>
              </a:lnSpc>
              <a:spcBef>
                <a:spcPts val="10"/>
              </a:spcBef>
            </a:pPr>
            <a:endParaRPr sz="2650">
              <a:latin typeface="Arial"/>
              <a:cs typeface="Arial"/>
            </a:endParaRPr>
          </a:p>
          <a:p>
            <a:pPr marL="5270500" marR="146685" algn="just">
              <a:lnSpc>
                <a:spcPct val="100000"/>
              </a:lnSpc>
            </a:pPr>
            <a:r>
              <a:rPr sz="3000" spc="-5" dirty="0">
                <a:latin typeface="Arial"/>
                <a:cs typeface="Arial"/>
              </a:rPr>
              <a:t>$37 </a:t>
            </a:r>
            <a:r>
              <a:rPr sz="3000" dirty="0">
                <a:latin typeface="Arial"/>
                <a:cs typeface="Arial"/>
              </a:rPr>
              <a:t>million loss </a:t>
            </a:r>
            <a:r>
              <a:rPr sz="3000" spc="-5" dirty="0">
                <a:latin typeface="Arial"/>
                <a:cs typeface="Arial"/>
              </a:rPr>
              <a:t>to </a:t>
            </a:r>
            <a:r>
              <a:rPr sz="3000" spc="-819" dirty="0">
                <a:latin typeface="Arial"/>
                <a:cs typeface="Arial"/>
              </a:rPr>
              <a:t> </a:t>
            </a:r>
            <a:r>
              <a:rPr sz="3000" spc="-5" dirty="0">
                <a:latin typeface="Arial"/>
                <a:cs typeface="Arial"/>
              </a:rPr>
              <a:t>mid-Atlantic </a:t>
            </a:r>
            <a:r>
              <a:rPr sz="3000" dirty="0">
                <a:latin typeface="Arial"/>
                <a:cs typeface="Arial"/>
              </a:rPr>
              <a:t>apple </a:t>
            </a:r>
            <a:r>
              <a:rPr sz="3000" spc="-819" dirty="0">
                <a:latin typeface="Arial"/>
                <a:cs typeface="Arial"/>
              </a:rPr>
              <a:t> </a:t>
            </a:r>
            <a:r>
              <a:rPr sz="3000" spc="-5" dirty="0">
                <a:latin typeface="Arial"/>
                <a:cs typeface="Arial"/>
              </a:rPr>
              <a:t>production</a:t>
            </a:r>
            <a:r>
              <a:rPr sz="3000" spc="-65" dirty="0">
                <a:latin typeface="Arial"/>
                <a:cs typeface="Arial"/>
              </a:rPr>
              <a:t> </a:t>
            </a:r>
            <a:r>
              <a:rPr sz="3000" dirty="0">
                <a:latin typeface="Arial"/>
                <a:cs typeface="Arial"/>
              </a:rPr>
              <a:t>in</a:t>
            </a:r>
            <a:r>
              <a:rPr sz="3000" spc="-35" dirty="0">
                <a:latin typeface="Arial"/>
                <a:cs typeface="Arial"/>
              </a:rPr>
              <a:t> </a:t>
            </a:r>
            <a:r>
              <a:rPr sz="3000" spc="-5" dirty="0">
                <a:latin typeface="Arial"/>
                <a:cs typeface="Arial"/>
              </a:rPr>
              <a:t>2010 </a:t>
            </a:r>
            <a:r>
              <a:rPr sz="3000" spc="-819" dirty="0">
                <a:latin typeface="Arial"/>
                <a:cs typeface="Arial"/>
              </a:rPr>
              <a:t> </a:t>
            </a:r>
            <a:r>
              <a:rPr sz="3000" dirty="0">
                <a:latin typeface="Arial"/>
                <a:cs typeface="Arial"/>
              </a:rPr>
              <a:t>alone</a:t>
            </a:r>
            <a:endParaRPr sz="3000">
              <a:latin typeface="Arial"/>
              <a:cs typeface="Arial"/>
            </a:endParaRPr>
          </a:p>
        </p:txBody>
      </p:sp>
      <p:pic>
        <p:nvPicPr>
          <p:cNvPr id="4" name="object 4"/>
          <p:cNvPicPr/>
          <p:nvPr/>
        </p:nvPicPr>
        <p:blipFill>
          <a:blip r:embed="rId3" cstate="print"/>
          <a:stretch>
            <a:fillRect/>
          </a:stretch>
        </p:blipFill>
        <p:spPr>
          <a:xfrm>
            <a:off x="426719" y="4114800"/>
            <a:ext cx="4297680" cy="2743200"/>
          </a:xfrm>
          <a:prstGeom prst="rect">
            <a:avLst/>
          </a:prstGeom>
        </p:spPr>
      </p:pic>
      <p:sp>
        <p:nvSpPr>
          <p:cNvPr id="5" name="object 5"/>
          <p:cNvSpPr txBox="1"/>
          <p:nvPr/>
        </p:nvSpPr>
        <p:spPr>
          <a:xfrm>
            <a:off x="4041140" y="6547894"/>
            <a:ext cx="58928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USDA</a:t>
            </a:r>
            <a:endParaRPr sz="16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3" cstate="print"/>
            <a:stretch>
              <a:fillRect/>
            </a:stretch>
          </p:blipFill>
          <p:spPr>
            <a:xfrm>
              <a:off x="0" y="0"/>
              <a:ext cx="9144000" cy="6858000"/>
            </a:xfrm>
            <a:prstGeom prst="rect">
              <a:avLst/>
            </a:prstGeom>
          </p:spPr>
        </p:pic>
        <p:sp>
          <p:nvSpPr>
            <p:cNvPr id="4" name="object 4"/>
            <p:cNvSpPr/>
            <p:nvPr/>
          </p:nvSpPr>
          <p:spPr>
            <a:xfrm>
              <a:off x="1295400" y="76200"/>
              <a:ext cx="6477000" cy="990600"/>
            </a:xfrm>
            <a:custGeom>
              <a:avLst/>
              <a:gdLst/>
              <a:ahLst/>
              <a:cxnLst/>
              <a:rect l="l" t="t" r="r" b="b"/>
              <a:pathLst>
                <a:path w="6477000" h="990600">
                  <a:moveTo>
                    <a:pt x="6477000" y="0"/>
                  </a:moveTo>
                  <a:lnTo>
                    <a:pt x="0" y="0"/>
                  </a:lnTo>
                  <a:lnTo>
                    <a:pt x="0" y="990600"/>
                  </a:lnTo>
                  <a:lnTo>
                    <a:pt x="6477000" y="990600"/>
                  </a:lnTo>
                  <a:lnTo>
                    <a:pt x="6477000" y="0"/>
                  </a:lnTo>
                  <a:close/>
                </a:path>
              </a:pathLst>
            </a:custGeom>
            <a:solidFill>
              <a:srgbClr val="DEF6F1"/>
            </a:solidFill>
          </p:spPr>
          <p:txBody>
            <a:bodyPr wrap="square" lIns="0" tIns="0" rIns="0" bIns="0" rtlCol="0"/>
            <a:lstStyle/>
            <a:p>
              <a:endParaRPr/>
            </a:p>
          </p:txBody>
        </p:sp>
      </p:grpSp>
      <p:sp>
        <p:nvSpPr>
          <p:cNvPr id="5" name="object 5"/>
          <p:cNvSpPr txBox="1">
            <a:spLocks noGrp="1"/>
          </p:cNvSpPr>
          <p:nvPr>
            <p:ph type="title"/>
          </p:nvPr>
        </p:nvSpPr>
        <p:spPr>
          <a:xfrm>
            <a:off x="1460150" y="208280"/>
            <a:ext cx="6144895" cy="696595"/>
          </a:xfrm>
          <a:prstGeom prst="rect">
            <a:avLst/>
          </a:prstGeom>
        </p:spPr>
        <p:txBody>
          <a:bodyPr vert="horz" wrap="square" lIns="0" tIns="12700" rIns="0" bIns="0" rtlCol="0">
            <a:spAutoFit/>
          </a:bodyPr>
          <a:lstStyle/>
          <a:p>
            <a:pPr marL="12700">
              <a:lnSpc>
                <a:spcPct val="100000"/>
              </a:lnSpc>
              <a:spcBef>
                <a:spcPts val="100"/>
              </a:spcBef>
            </a:pPr>
            <a:r>
              <a:rPr sz="4400" dirty="0"/>
              <a:t>What</a:t>
            </a:r>
            <a:r>
              <a:rPr sz="4400" spc="-35" dirty="0"/>
              <a:t> </a:t>
            </a:r>
            <a:r>
              <a:rPr sz="4400" dirty="0"/>
              <a:t>is</a:t>
            </a:r>
            <a:r>
              <a:rPr sz="4400" spc="-25" dirty="0"/>
              <a:t> </a:t>
            </a:r>
            <a:r>
              <a:rPr sz="4400" dirty="0"/>
              <a:t>this</a:t>
            </a:r>
            <a:r>
              <a:rPr sz="4400" spc="-25" dirty="0"/>
              <a:t> </a:t>
            </a:r>
            <a:r>
              <a:rPr sz="4400" dirty="0"/>
              <a:t>a</a:t>
            </a:r>
            <a:r>
              <a:rPr sz="4400" spc="-15" dirty="0"/>
              <a:t> </a:t>
            </a:r>
            <a:r>
              <a:rPr sz="4400" dirty="0"/>
              <a:t>picture</a:t>
            </a:r>
            <a:r>
              <a:rPr sz="4400" spc="-30" dirty="0"/>
              <a:t> </a:t>
            </a:r>
            <a:r>
              <a:rPr sz="4400" dirty="0"/>
              <a:t>of?</a:t>
            </a:r>
            <a:endParaRPr sz="4400"/>
          </a:p>
        </p:txBody>
      </p:sp>
      <p:sp>
        <p:nvSpPr>
          <p:cNvPr id="6" name="object 6"/>
          <p:cNvSpPr txBox="1"/>
          <p:nvPr/>
        </p:nvSpPr>
        <p:spPr>
          <a:xfrm>
            <a:off x="8833423" y="4785769"/>
            <a:ext cx="224790" cy="2039620"/>
          </a:xfrm>
          <a:prstGeom prst="rect">
            <a:avLst/>
          </a:prstGeom>
        </p:spPr>
        <p:txBody>
          <a:bodyPr vert="vert270" wrap="square" lIns="0" tIns="0" rIns="0" bIns="0" rtlCol="0">
            <a:spAutoFit/>
          </a:bodyPr>
          <a:lstStyle/>
          <a:p>
            <a:pPr marL="12700">
              <a:lnSpc>
                <a:spcPts val="1650"/>
              </a:lnSpc>
            </a:pPr>
            <a:r>
              <a:rPr sz="1400" b="1" spc="-5" dirty="0">
                <a:latin typeface="Arial"/>
                <a:cs typeface="Arial"/>
              </a:rPr>
              <a:t>Photo</a:t>
            </a:r>
            <a:r>
              <a:rPr sz="1400" b="1" spc="-60" dirty="0">
                <a:latin typeface="Arial"/>
                <a:cs typeface="Arial"/>
              </a:rPr>
              <a:t> </a:t>
            </a:r>
            <a:r>
              <a:rPr sz="1400" b="1" spc="-5" dirty="0">
                <a:latin typeface="Arial"/>
                <a:cs typeface="Arial"/>
              </a:rPr>
              <a:t>by</a:t>
            </a:r>
            <a:r>
              <a:rPr sz="1400" b="1" spc="-30" dirty="0">
                <a:latin typeface="Arial"/>
                <a:cs typeface="Arial"/>
              </a:rPr>
              <a:t> </a:t>
            </a:r>
            <a:r>
              <a:rPr sz="1400" b="1" dirty="0">
                <a:latin typeface="Arial"/>
                <a:cs typeface="Arial"/>
              </a:rPr>
              <a:t>Kara</a:t>
            </a:r>
            <a:r>
              <a:rPr sz="1400" b="1" spc="-25" dirty="0">
                <a:latin typeface="Arial"/>
                <a:cs typeface="Arial"/>
              </a:rPr>
              <a:t> </a:t>
            </a:r>
            <a:r>
              <a:rPr sz="1400" b="1" dirty="0">
                <a:latin typeface="Arial"/>
                <a:cs typeface="Arial"/>
              </a:rPr>
              <a:t>Goodwin</a:t>
            </a:r>
            <a:endParaRPr sz="1400">
              <a:latin typeface="Arial"/>
              <a:cs typeface="Arial"/>
            </a:endParaRPr>
          </a:p>
        </p:txBody>
      </p:sp>
      <p:pic>
        <p:nvPicPr>
          <p:cNvPr id="7" name="object 7"/>
          <p:cNvPicPr/>
          <p:nvPr/>
        </p:nvPicPr>
        <p:blipFill>
          <a:blip r:embed="rId4" cstate="print"/>
          <a:stretch>
            <a:fillRect/>
          </a:stretch>
        </p:blipFill>
        <p:spPr>
          <a:xfrm>
            <a:off x="0" y="4171683"/>
            <a:ext cx="3581374" cy="2686316"/>
          </a:xfrm>
          <a:prstGeom prst="rect">
            <a:avLst/>
          </a:prstGeom>
        </p:spPr>
      </p:pic>
      <p:sp>
        <p:nvSpPr>
          <p:cNvPr id="8" name="object 8"/>
          <p:cNvSpPr txBox="1"/>
          <p:nvPr/>
        </p:nvSpPr>
        <p:spPr>
          <a:xfrm>
            <a:off x="33017" y="6516669"/>
            <a:ext cx="2135505"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Arial"/>
                <a:cs typeface="Arial"/>
              </a:rPr>
              <a:t>Photo</a:t>
            </a:r>
            <a:r>
              <a:rPr sz="1600" b="1" spc="-15" dirty="0">
                <a:latin typeface="Arial"/>
                <a:cs typeface="Arial"/>
              </a:rPr>
              <a:t> </a:t>
            </a:r>
            <a:r>
              <a:rPr sz="1600" b="1" spc="-5" dirty="0">
                <a:latin typeface="Arial"/>
                <a:cs typeface="Arial"/>
              </a:rPr>
              <a:t>courtesy of IES</a:t>
            </a:r>
            <a:endParaRPr sz="16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952</Words>
  <Application>Microsoft Macintosh PowerPoint</Application>
  <PresentationFormat>On-screen Show (4:3)</PresentationFormat>
  <Paragraphs>112</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Invasive Species</vt:lpstr>
      <vt:lpstr>Are these  animals  invasive?</vt:lpstr>
      <vt:lpstr>Are these plants  invasive?</vt:lpstr>
      <vt:lpstr>Game time!</vt:lpstr>
      <vt:lpstr>Definitions</vt:lpstr>
      <vt:lpstr>Why worry about invasive species?</vt:lpstr>
      <vt:lpstr>Why worry about invasive species?</vt:lpstr>
      <vt:lpstr>Why worry about invasive species?</vt:lpstr>
      <vt:lpstr>What is this a picture of?</vt:lpstr>
      <vt:lpstr>What makes invasive  species so successful?</vt:lpstr>
      <vt:lpstr>Characteristics of Successful  Invasives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Alien Species</dc:title>
  <dc:creator>Kathryn Schneider</dc:creator>
  <cp:lastModifiedBy>Laurel Cardellichio</cp:lastModifiedBy>
  <cp:revision>4</cp:revision>
  <dcterms:created xsi:type="dcterms:W3CDTF">2021-06-14T12:49:45Z</dcterms:created>
  <dcterms:modified xsi:type="dcterms:W3CDTF">2021-06-14T12:52:07Z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2013-03-14T00:00:00Z</vt:filetime>
  </property>
  <property fmtid="{D5CDD505-2E9C-101B-9397-08002B2CF9AE}" pid="3" name="Creator">
    <vt:lpwstr>Acrobat PDFMaker 9.1 for PowerPoint</vt:lpwstr>
  </property>
  <property fmtid="{D5CDD505-2E9C-101B-9397-08002B2CF9AE}" pid="4" name="LastSaved">
    <vt:filetime>2021-06-14T00:00:00Z</vt:filetime>
  </property>
</Properties>
</file>