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F5DF4-23CF-4070-8118-35AEE3D02EE1}" v="2" dt="2021-06-14T15:44:38.96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D307D-41D8-456A-81FB-27F19E63F8D9}" type="datetimeFigureOut">
              <a:rPr lang="en-US"/>
              <a:t>6/14/21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8962D-63B2-4FC1-8E35-CB5DA2BC86E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14:59:20</a:t>
            </a:r>
          </a:p>
          <a:p>
            <a:r>
              <a:t>--------------------------------------------</a:t>
            </a:r>
          </a:p>
          <a:p>
            <a:r>
              <a:t>Ask students: What tends to make  invasive species so successful?</a:t>
            </a:r>
          </a:p>
          <a:p>
            <a:r>
              <a:t>They should remember some of  the characteristics in the game that  either helped or hurt them,  depending on whether they were  invasive or native.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14:59:20</a:t>
            </a:r>
          </a:p>
          <a:p>
            <a:r>
              <a:t>--------------------------------------------</a:t>
            </a:r>
          </a:p>
          <a:p>
            <a:r>
              <a:t>Non-native species are organisms  that originated from a completely  different ecosystem. Also called  exotic, introduced, weedy,  non-indigenous.</a:t>
            </a:r>
          </a:p>
          <a:p>
            <a:r>
              <a:t>-They have been introduced, often  through accidental or deliberate  human activity, from some place  else. They now occur outside  their native range in established,  breeding populations.</a:t>
            </a:r>
          </a:p>
          <a:p>
            <a:r>
              <a:t>-Not all non-native species survive.  EPA estimates that only 10% of  introduced species survive and  of these, only 10% become  invasive</a:t>
            </a:r>
          </a:p>
          <a:p>
            <a:r>
              <a:t>-No/few predators, competitors or  diseases in new environment.</a:t>
            </a:r>
          </a:p>
          <a:p>
            <a:r>
              <a:t>-Populations may grow very rapidly,  taking over habitats,  out-competing native species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14:59:21</a:t>
            </a:r>
          </a:p>
          <a:p>
            <a:r>
              <a:t>--------------------------------------------</a:t>
            </a:r>
          </a:p>
          <a:p>
            <a:r>
              <a:t>-Review the characteristics, adding                                                   to the students’ answers  anything they missed, or adding  correct answers to this  incomplete list. </a:t>
            </a:r>
          </a:p>
          <a:p>
            <a:r>
              <a:t>-“Pioneer species” are those that  are first to establish themselves in  an environment after a  disturbance (e.g. bulldozing).</a:t>
            </a:r>
          </a:p>
          <a:p>
            <a:r>
              <a:t>** Remember that this list is more  of a guideline of tendencies.  Most invasive species  demonstrate some-many but not  all of these characteristics.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14:59:21</a:t>
            </a:r>
          </a:p>
          <a:p>
            <a:r>
              <a:t>--------------------------------------------</a:t>
            </a:r>
          </a:p>
          <a:p>
            <a:r>
              <a:t>-Invasive species introductions cost                                            you money. Pimentel ‘s 2000  study estimated it costs the U.S.  $137 billion/year to “fix” or at  least mitigate their negative  impacts and in attempts to  control these species</a:t>
            </a:r>
          </a:p>
          <a:p>
            <a:r>
              <a:t>-Brown marmorated stink bugs (in  picture) are a relatively recent  threat to NY (and other northeast  &amp; midwest) orchards. They  cause tremendous damage to  fruit tree crops, though they also  attack other fruit and vegetable  crops.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14:59:21</a:t>
            </a:r>
          </a:p>
          <a:p>
            <a:r>
              <a:t>--------------------------------------------</a:t>
            </a:r>
          </a:p>
          <a:p>
            <a:r>
              <a:t>Example of invasives in the Hudson  River: </a:t>
            </a:r>
          </a:p>
          <a:p>
            <a:r>
              <a:t>Water chestnut (bottom left): form  dense floating mats of vegetation  limiting light available to other  aquatic vegetation.</a:t>
            </a:r>
          </a:p>
          <a:p>
            <a:r>
              <a:t>Carp (bottom right): several Asian  carp species are considered  invasive. They consume large  amounts of plankton. They also  have been known to strike  boaters when they leap out of the  water. </a:t>
            </a:r>
          </a:p>
          <a:p>
            <a:r>
              <a:t>Zebra Mussel (upper right): We’ll  talk extensively about these.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14:59:21</a:t>
            </a:r>
          </a:p>
          <a:p>
            <a:r>
              <a:t>--------------------------------------------</a:t>
            </a:r>
          </a:p>
          <a:p>
            <a:r>
              <a:t>Extent of zebra mussel invasion in  the United States. Zebra mussels  most likely entered the Hudson  River via the Great Lakes.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2013-11-26 14:59:21</a:t>
            </a:r>
          </a:p>
          <a:p>
            <a:r>
              <a:t>--------------------------------------------</a:t>
            </a:r>
          </a:p>
          <a:p>
            <a:r>
              <a:t>Life History of ZM -Gametes shed  into water.</a:t>
            </a:r>
          </a:p>
          <a:p>
            <a:r>
              <a:t>- The immature form settles on and  affixes itself to hard surfaces.</a:t>
            </a:r>
          </a:p>
          <a:p>
            <a:r>
              <a:t>-Mature quickly and live 6-7 years</a:t>
            </a:r>
          </a:p>
          <a:p>
            <a:r>
              <a:t>-Prey item for few species in Hudson  River (further discussed later)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2271" y="496633"/>
            <a:ext cx="68326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20815"/>
            <a:ext cx="8072119" cy="430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645" y="2137663"/>
            <a:ext cx="499808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557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What </a:t>
            </a:r>
            <a:r>
              <a:rPr sz="4400" spc="-30" dirty="0"/>
              <a:t>makes </a:t>
            </a:r>
            <a:r>
              <a:rPr sz="4400" spc="-25" dirty="0"/>
              <a:t>invasive </a:t>
            </a:r>
            <a:r>
              <a:rPr sz="4400" spc="-980" dirty="0"/>
              <a:t> </a:t>
            </a:r>
            <a:r>
              <a:rPr sz="4400" dirty="0"/>
              <a:t>species</a:t>
            </a:r>
            <a:r>
              <a:rPr sz="4400" spc="-45" dirty="0"/>
              <a:t> </a:t>
            </a:r>
            <a:r>
              <a:rPr sz="4400" dirty="0"/>
              <a:t>so</a:t>
            </a:r>
            <a:r>
              <a:rPr sz="4400" spc="-20" dirty="0"/>
              <a:t> </a:t>
            </a:r>
            <a:r>
              <a:rPr sz="4400" spc="-5" dirty="0"/>
              <a:t>successful?</a:t>
            </a:r>
            <a:endParaRPr sz="4400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794B88E4-FEDF-4C92-AAEF-D186F9573C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942" y="357802"/>
            <a:ext cx="5943600" cy="390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7050" y="461581"/>
            <a:ext cx="24898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Definitions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0815"/>
            <a:ext cx="7778750" cy="430276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Non-native: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Alien,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outside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native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range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Exotic,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introduced,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weedy,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non-indigenous</a:t>
            </a:r>
            <a:endParaRPr sz="24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Not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normally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ecosystem</a:t>
            </a:r>
            <a:endParaRPr sz="2400">
              <a:latin typeface="Calibri"/>
              <a:cs typeface="Calibri"/>
            </a:endParaRPr>
          </a:p>
          <a:p>
            <a:pPr marL="756285" lvl="1" indent="-28765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Established,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self-sustaining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population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‘10%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rule’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315"/>
              </a:spcBef>
            </a:pPr>
            <a:r>
              <a:rPr sz="2400" spc="-5" dirty="0">
                <a:latin typeface="Calibri"/>
                <a:cs typeface="Calibri"/>
              </a:rPr>
              <a:t>~10%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survive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Calibri"/>
                <a:cs typeface="Calibri"/>
              </a:rPr>
              <a:t>~10%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these</a:t>
            </a:r>
            <a:r>
              <a:rPr sz="2400" spc="-10" dirty="0">
                <a:latin typeface="Calibri"/>
                <a:cs typeface="Calibri"/>
              </a:rPr>
              <a:t> become</a:t>
            </a:r>
            <a:r>
              <a:rPr sz="2400" spc="-15" dirty="0">
                <a:latin typeface="Calibri"/>
                <a:cs typeface="Calibri"/>
              </a:rPr>
              <a:t> invasive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Human activities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involved</a:t>
            </a:r>
            <a:endParaRPr sz="2800">
              <a:latin typeface="Calibri"/>
              <a:cs typeface="Calibri"/>
            </a:endParaRPr>
          </a:p>
          <a:p>
            <a:pPr marL="355600" marR="5080" indent="-343535">
              <a:lnSpc>
                <a:spcPts val="303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What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invasive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species?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–one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aggressive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threatens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local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biodiversity.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9307" y="255842"/>
            <a:ext cx="70243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0970" marR="5080" indent="-2668905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Common </a:t>
            </a:r>
            <a:r>
              <a:rPr sz="3600" spc="-15" dirty="0"/>
              <a:t>Characteristics </a:t>
            </a:r>
            <a:r>
              <a:rPr sz="3600" spc="-5" dirty="0"/>
              <a:t>of Successful </a:t>
            </a:r>
            <a:r>
              <a:rPr sz="3600" spc="-800" dirty="0"/>
              <a:t> </a:t>
            </a:r>
            <a:r>
              <a:rPr sz="3600" spc="-20" dirty="0"/>
              <a:t>Invasives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515629"/>
            <a:ext cx="3965575" cy="485521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5" dirty="0">
                <a:latin typeface="Calibri"/>
                <a:cs typeface="Calibri"/>
              </a:rPr>
              <a:t>Few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natural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enemies</a:t>
            </a:r>
            <a:endParaRPr sz="3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libri"/>
                <a:cs typeface="Calibri"/>
              </a:rPr>
              <a:t>Predators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Competitors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libri"/>
                <a:cs typeface="Calibri"/>
              </a:rPr>
              <a:t>Parasites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diseases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High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reproductive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rate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Long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lived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Good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dispersal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Generalists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Pioneer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species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094" y="145796"/>
            <a:ext cx="72123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Why</a:t>
            </a:r>
            <a:r>
              <a:rPr spc="-20" dirty="0"/>
              <a:t> </a:t>
            </a:r>
            <a:r>
              <a:rPr spc="-10" dirty="0"/>
              <a:t>worry</a:t>
            </a:r>
            <a:r>
              <a:rPr spc="-5" dirty="0"/>
              <a:t> about</a:t>
            </a:r>
            <a:r>
              <a:rPr spc="-35" dirty="0"/>
              <a:t> </a:t>
            </a:r>
            <a:r>
              <a:rPr spc="-30" dirty="0"/>
              <a:t>invasive</a:t>
            </a:r>
            <a:r>
              <a:rPr spc="10" dirty="0"/>
              <a:t> </a:t>
            </a:r>
            <a:r>
              <a:rPr spc="-5" dirty="0"/>
              <a:t>species?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060195"/>
            <a:ext cx="8835390" cy="54508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70" dirty="0">
                <a:solidFill>
                  <a:srgbClr val="30547F"/>
                </a:solidFill>
                <a:latin typeface="Calibri"/>
                <a:cs typeface="Calibri"/>
              </a:rPr>
              <a:t>Tend</a:t>
            </a:r>
            <a:r>
              <a:rPr sz="3000" spc="-30" dirty="0">
                <a:solidFill>
                  <a:srgbClr val="30547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30547F"/>
                </a:solidFill>
                <a:latin typeface="Calibri"/>
                <a:cs typeface="Calibri"/>
              </a:rPr>
              <a:t>to</a:t>
            </a:r>
            <a:r>
              <a:rPr sz="3000" spc="-5" dirty="0">
                <a:solidFill>
                  <a:srgbClr val="30547F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30547F"/>
                </a:solidFill>
                <a:latin typeface="Calibri"/>
                <a:cs typeface="Calibri"/>
              </a:rPr>
              <a:t>crowd</a:t>
            </a:r>
            <a:r>
              <a:rPr sz="3000" spc="-15" dirty="0">
                <a:solidFill>
                  <a:srgbClr val="30547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30547F"/>
                </a:solidFill>
                <a:latin typeface="Calibri"/>
                <a:cs typeface="Calibri"/>
              </a:rPr>
              <a:t>out</a:t>
            </a:r>
            <a:r>
              <a:rPr sz="3000" spc="-10" dirty="0">
                <a:solidFill>
                  <a:srgbClr val="30547F"/>
                </a:solidFill>
                <a:latin typeface="Calibri"/>
                <a:cs typeface="Calibri"/>
              </a:rPr>
              <a:t> /replace</a:t>
            </a:r>
            <a:r>
              <a:rPr sz="3000" spc="-15" dirty="0">
                <a:solidFill>
                  <a:srgbClr val="30547F"/>
                </a:solidFill>
                <a:latin typeface="Calibri"/>
                <a:cs typeface="Calibri"/>
              </a:rPr>
              <a:t> native</a:t>
            </a:r>
            <a:r>
              <a:rPr sz="3000" spc="-25" dirty="0">
                <a:solidFill>
                  <a:srgbClr val="30547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30547F"/>
                </a:solidFill>
                <a:latin typeface="Calibri"/>
                <a:cs typeface="Calibri"/>
              </a:rPr>
              <a:t>species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5" dirty="0">
                <a:solidFill>
                  <a:srgbClr val="30547F"/>
                </a:solidFill>
                <a:latin typeface="Calibri"/>
                <a:cs typeface="Calibri"/>
              </a:rPr>
              <a:t>Can</a:t>
            </a:r>
            <a:r>
              <a:rPr sz="3000" spc="-15" dirty="0">
                <a:solidFill>
                  <a:srgbClr val="30547F"/>
                </a:solidFill>
                <a:latin typeface="Calibri"/>
                <a:cs typeface="Calibri"/>
              </a:rPr>
              <a:t> severely </a:t>
            </a:r>
            <a:r>
              <a:rPr sz="3000" spc="-5" dirty="0">
                <a:solidFill>
                  <a:srgbClr val="30547F"/>
                </a:solidFill>
                <a:latin typeface="Calibri"/>
                <a:cs typeface="Calibri"/>
              </a:rPr>
              <a:t>damage</a:t>
            </a:r>
            <a:r>
              <a:rPr sz="3000" spc="-25" dirty="0">
                <a:solidFill>
                  <a:srgbClr val="30547F"/>
                </a:solidFill>
                <a:latin typeface="Calibri"/>
                <a:cs typeface="Calibri"/>
              </a:rPr>
              <a:t> ecosystem</a:t>
            </a:r>
            <a:r>
              <a:rPr sz="3000" spc="-20" dirty="0">
                <a:solidFill>
                  <a:srgbClr val="30547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30547F"/>
                </a:solidFill>
                <a:latin typeface="Calibri"/>
                <a:cs typeface="Calibri"/>
              </a:rPr>
              <a:t>health</a:t>
            </a:r>
            <a:endParaRPr sz="30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Harm human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activities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(agriculture, </a:t>
            </a:r>
            <a:r>
              <a:rPr sz="3000" spc="-40" dirty="0">
                <a:latin typeface="Calibri"/>
                <a:cs typeface="Calibri"/>
              </a:rPr>
              <a:t>forestry,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fisheries, </a:t>
            </a:r>
            <a:r>
              <a:rPr sz="3000" spc="-66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recreation)</a:t>
            </a:r>
            <a:endParaRPr sz="3000">
              <a:latin typeface="Calibri"/>
              <a:cs typeface="Calibri"/>
            </a:endParaRPr>
          </a:p>
          <a:p>
            <a:pPr marL="413384">
              <a:lnSpc>
                <a:spcPct val="100000"/>
              </a:lnSpc>
              <a:spcBef>
                <a:spcPts val="650"/>
              </a:spcBef>
              <a:tabLst>
                <a:tab pos="926465" algn="l"/>
              </a:tabLst>
            </a:pPr>
            <a:r>
              <a:rPr sz="2600" dirty="0">
                <a:latin typeface="Arial"/>
                <a:cs typeface="Arial"/>
              </a:rPr>
              <a:t>–	</a:t>
            </a:r>
            <a:r>
              <a:rPr sz="2600" dirty="0">
                <a:latin typeface="Calibri"/>
                <a:cs typeface="Calibri"/>
              </a:rPr>
              <a:t>$137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billion/</a:t>
            </a:r>
            <a:r>
              <a:rPr sz="2600" spc="-10" dirty="0">
                <a:latin typeface="Calibri"/>
                <a:cs typeface="Calibri"/>
              </a:rPr>
              <a:t> year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10" dirty="0">
                <a:latin typeface="Calibri"/>
                <a:cs typeface="Calibri"/>
              </a:rPr>
              <a:t>damages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pest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control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costs</a:t>
            </a:r>
            <a:endParaRPr sz="26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35"/>
              </a:spcBef>
            </a:pPr>
            <a:r>
              <a:rPr sz="2000" spc="-10" dirty="0">
                <a:latin typeface="Calibri"/>
                <a:cs typeface="Calibri"/>
              </a:rPr>
              <a:t>(Pimentel, </a:t>
            </a:r>
            <a:r>
              <a:rPr sz="2000" dirty="0">
                <a:latin typeface="Calibri"/>
                <a:cs typeface="Calibri"/>
              </a:rPr>
              <a:t>2000)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550">
              <a:latin typeface="Calibri"/>
              <a:cs typeface="Calibri"/>
            </a:endParaRPr>
          </a:p>
          <a:p>
            <a:pPr marL="5270500" marR="619125" algn="just">
              <a:lnSpc>
                <a:spcPct val="100000"/>
              </a:lnSpc>
            </a:pPr>
            <a:r>
              <a:rPr sz="3000" dirty="0">
                <a:latin typeface="Calibri"/>
                <a:cs typeface="Calibri"/>
              </a:rPr>
              <a:t>$37 </a:t>
            </a:r>
            <a:r>
              <a:rPr sz="3000" spc="-5" dirty="0">
                <a:latin typeface="Calibri"/>
                <a:cs typeface="Calibri"/>
              </a:rPr>
              <a:t>million loss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 mid-Atlantic </a:t>
            </a:r>
            <a:r>
              <a:rPr sz="3000" spc="-5" dirty="0">
                <a:latin typeface="Calibri"/>
                <a:cs typeface="Calibri"/>
              </a:rPr>
              <a:t>apple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production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in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2010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alone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6719" y="4114800"/>
            <a:ext cx="4297680" cy="27432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41140" y="6540273"/>
            <a:ext cx="4845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US</a:t>
            </a:r>
            <a:r>
              <a:rPr sz="1600" spc="-30" dirty="0">
                <a:latin typeface="Calibri"/>
                <a:cs typeface="Calibri"/>
              </a:rPr>
              <a:t>DA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21412"/>
            <a:ext cx="3110230" cy="343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5" dirty="0">
                <a:latin typeface="Calibri"/>
                <a:cs typeface="Calibri"/>
              </a:rPr>
              <a:t> than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100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invasive 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species in the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Hudson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5" dirty="0">
                <a:latin typeface="Calibri"/>
                <a:cs typeface="Calibri"/>
              </a:rPr>
              <a:t>River, 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including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many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our </a:t>
            </a:r>
            <a:r>
              <a:rPr sz="3200" spc="-15" dirty="0">
                <a:latin typeface="Calibri"/>
                <a:cs typeface="Calibri"/>
              </a:rPr>
              <a:t>most </a:t>
            </a:r>
            <a:r>
              <a:rPr sz="3200" spc="-10" dirty="0">
                <a:latin typeface="Calibri"/>
                <a:cs typeface="Calibri"/>
              </a:rPr>
              <a:t>familiar 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plants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animals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91253" y="4172203"/>
            <a:ext cx="3893693" cy="190157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7200" y="3886200"/>
            <a:ext cx="2342426" cy="258733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470140" y="5732779"/>
            <a:ext cx="456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rp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8139" y="5656656"/>
            <a:ext cx="97916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Seed</a:t>
            </a:r>
            <a:r>
              <a:rPr sz="1800" spc="-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water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chestnut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plant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67865" y="1029039"/>
            <a:ext cx="2287356" cy="238266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98740" y="2684779"/>
            <a:ext cx="763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Zebra </a:t>
            </a:r>
            <a:r>
              <a:rPr sz="1800" spc="-10" dirty="0"/>
              <a:t> </a:t>
            </a:r>
            <a:r>
              <a:rPr sz="1800" dirty="0"/>
              <a:t>musse</a:t>
            </a:r>
            <a:r>
              <a:rPr sz="1800" spc="-5" dirty="0"/>
              <a:t>l</a:t>
            </a:r>
            <a:r>
              <a:rPr sz="1800" dirty="0"/>
              <a:t>s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Extent</a:t>
            </a:r>
            <a:r>
              <a:rPr spc="-25" dirty="0"/>
              <a:t> </a:t>
            </a:r>
            <a:r>
              <a:rPr spc="-5" dirty="0"/>
              <a:t>of </a:t>
            </a:r>
            <a:r>
              <a:rPr spc="-40" dirty="0"/>
              <a:t>zebra</a:t>
            </a:r>
            <a:r>
              <a:rPr spc="-15" dirty="0"/>
              <a:t> </a:t>
            </a:r>
            <a:r>
              <a:rPr spc="-10" dirty="0"/>
              <a:t>mussels</a:t>
            </a:r>
            <a:r>
              <a:rPr spc="5" dirty="0"/>
              <a:t> </a:t>
            </a:r>
            <a:r>
              <a:rPr spc="-10" dirty="0"/>
              <a:t>in </a:t>
            </a:r>
            <a:r>
              <a:rPr spc="-5" dirty="0"/>
              <a:t>the</a:t>
            </a:r>
            <a:r>
              <a:rPr spc="-20" dirty="0"/>
              <a:t> </a:t>
            </a:r>
            <a:r>
              <a:rPr dirty="0"/>
              <a:t>US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9946" y="1219238"/>
            <a:ext cx="8435977" cy="56387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6002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0" y="0"/>
                </a:moveTo>
                <a:lnTo>
                  <a:pt x="1295400" y="0"/>
                </a:lnTo>
                <a:lnTo>
                  <a:pt x="1295400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95800" y="4419600"/>
            <a:ext cx="1676400" cy="1295400"/>
          </a:xfrm>
          <a:custGeom>
            <a:avLst/>
            <a:gdLst/>
            <a:ahLst/>
            <a:cxnLst/>
            <a:rect l="l" t="t" r="r" b="b"/>
            <a:pathLst>
              <a:path w="1676400" h="1295400">
                <a:moveTo>
                  <a:pt x="0" y="647700"/>
                </a:moveTo>
                <a:lnTo>
                  <a:pt x="1782" y="605112"/>
                </a:lnTo>
                <a:lnTo>
                  <a:pt x="7057" y="563261"/>
                </a:lnTo>
                <a:lnTo>
                  <a:pt x="15714" y="522230"/>
                </a:lnTo>
                <a:lnTo>
                  <a:pt x="27642" y="482106"/>
                </a:lnTo>
                <a:lnTo>
                  <a:pt x="42731" y="442974"/>
                </a:lnTo>
                <a:lnTo>
                  <a:pt x="60871" y="404918"/>
                </a:lnTo>
                <a:lnTo>
                  <a:pt x="81950" y="368025"/>
                </a:lnTo>
                <a:lnTo>
                  <a:pt x="105859" y="332380"/>
                </a:lnTo>
                <a:lnTo>
                  <a:pt x="132486" y="298068"/>
                </a:lnTo>
                <a:lnTo>
                  <a:pt x="161723" y="265174"/>
                </a:lnTo>
                <a:lnTo>
                  <a:pt x="193457" y="233783"/>
                </a:lnTo>
                <a:lnTo>
                  <a:pt x="227580" y="203982"/>
                </a:lnTo>
                <a:lnTo>
                  <a:pt x="263979" y="175855"/>
                </a:lnTo>
                <a:lnTo>
                  <a:pt x="302546" y="149488"/>
                </a:lnTo>
                <a:lnTo>
                  <a:pt x="343168" y="124966"/>
                </a:lnTo>
                <a:lnTo>
                  <a:pt x="385737" y="102375"/>
                </a:lnTo>
                <a:lnTo>
                  <a:pt x="430141" y="81799"/>
                </a:lnTo>
                <a:lnTo>
                  <a:pt x="476271" y="63324"/>
                </a:lnTo>
                <a:lnTo>
                  <a:pt x="524014" y="47036"/>
                </a:lnTo>
                <a:lnTo>
                  <a:pt x="573262" y="33019"/>
                </a:lnTo>
                <a:lnTo>
                  <a:pt x="623904" y="21360"/>
                </a:lnTo>
                <a:lnTo>
                  <a:pt x="675829" y="12143"/>
                </a:lnTo>
                <a:lnTo>
                  <a:pt x="728927" y="5453"/>
                </a:lnTo>
                <a:lnTo>
                  <a:pt x="783087" y="1377"/>
                </a:lnTo>
                <a:lnTo>
                  <a:pt x="838200" y="0"/>
                </a:lnTo>
                <a:lnTo>
                  <a:pt x="893312" y="1377"/>
                </a:lnTo>
                <a:lnTo>
                  <a:pt x="947472" y="5454"/>
                </a:lnTo>
                <a:lnTo>
                  <a:pt x="1000570" y="12143"/>
                </a:lnTo>
                <a:lnTo>
                  <a:pt x="1052495" y="21360"/>
                </a:lnTo>
                <a:lnTo>
                  <a:pt x="1103137" y="33020"/>
                </a:lnTo>
                <a:lnTo>
                  <a:pt x="1152385" y="47037"/>
                </a:lnTo>
                <a:lnTo>
                  <a:pt x="1200128" y="63326"/>
                </a:lnTo>
                <a:lnTo>
                  <a:pt x="1246258" y="81801"/>
                </a:lnTo>
                <a:lnTo>
                  <a:pt x="1290662" y="102378"/>
                </a:lnTo>
                <a:lnTo>
                  <a:pt x="1333231" y="124970"/>
                </a:lnTo>
                <a:lnTo>
                  <a:pt x="1373853" y="149492"/>
                </a:lnTo>
                <a:lnTo>
                  <a:pt x="1412420" y="175860"/>
                </a:lnTo>
                <a:lnTo>
                  <a:pt x="1448819" y="203987"/>
                </a:lnTo>
                <a:lnTo>
                  <a:pt x="1482942" y="233789"/>
                </a:lnTo>
                <a:lnTo>
                  <a:pt x="1514676" y="265179"/>
                </a:lnTo>
                <a:lnTo>
                  <a:pt x="1543913" y="298073"/>
                </a:lnTo>
                <a:lnTo>
                  <a:pt x="1570540" y="332386"/>
                </a:lnTo>
                <a:lnTo>
                  <a:pt x="1594449" y="368031"/>
                </a:lnTo>
                <a:lnTo>
                  <a:pt x="1615528" y="404924"/>
                </a:lnTo>
                <a:lnTo>
                  <a:pt x="1633668" y="442979"/>
                </a:lnTo>
                <a:lnTo>
                  <a:pt x="1648757" y="482111"/>
                </a:lnTo>
                <a:lnTo>
                  <a:pt x="1660685" y="522234"/>
                </a:lnTo>
                <a:lnTo>
                  <a:pt x="1669342" y="563263"/>
                </a:lnTo>
                <a:lnTo>
                  <a:pt x="1674617" y="605114"/>
                </a:lnTo>
                <a:lnTo>
                  <a:pt x="1676400" y="647700"/>
                </a:lnTo>
                <a:lnTo>
                  <a:pt x="1674617" y="690287"/>
                </a:lnTo>
                <a:lnTo>
                  <a:pt x="1669342" y="732138"/>
                </a:lnTo>
                <a:lnTo>
                  <a:pt x="1660685" y="773169"/>
                </a:lnTo>
                <a:lnTo>
                  <a:pt x="1648757" y="813293"/>
                </a:lnTo>
                <a:lnTo>
                  <a:pt x="1633668" y="852425"/>
                </a:lnTo>
                <a:lnTo>
                  <a:pt x="1615528" y="890481"/>
                </a:lnTo>
                <a:lnTo>
                  <a:pt x="1594449" y="927374"/>
                </a:lnTo>
                <a:lnTo>
                  <a:pt x="1570540" y="963019"/>
                </a:lnTo>
                <a:lnTo>
                  <a:pt x="1543913" y="997331"/>
                </a:lnTo>
                <a:lnTo>
                  <a:pt x="1514676" y="1030225"/>
                </a:lnTo>
                <a:lnTo>
                  <a:pt x="1482942" y="1061616"/>
                </a:lnTo>
                <a:lnTo>
                  <a:pt x="1448819" y="1091417"/>
                </a:lnTo>
                <a:lnTo>
                  <a:pt x="1412420" y="1119544"/>
                </a:lnTo>
                <a:lnTo>
                  <a:pt x="1373853" y="1145911"/>
                </a:lnTo>
                <a:lnTo>
                  <a:pt x="1333231" y="1170433"/>
                </a:lnTo>
                <a:lnTo>
                  <a:pt x="1290662" y="1193024"/>
                </a:lnTo>
                <a:lnTo>
                  <a:pt x="1246258" y="1213600"/>
                </a:lnTo>
                <a:lnTo>
                  <a:pt x="1200128" y="1232075"/>
                </a:lnTo>
                <a:lnTo>
                  <a:pt x="1152385" y="1248363"/>
                </a:lnTo>
                <a:lnTo>
                  <a:pt x="1103137" y="1262380"/>
                </a:lnTo>
                <a:lnTo>
                  <a:pt x="1052495" y="1274039"/>
                </a:lnTo>
                <a:lnTo>
                  <a:pt x="1000570" y="1283256"/>
                </a:lnTo>
                <a:lnTo>
                  <a:pt x="947472" y="1289946"/>
                </a:lnTo>
                <a:lnTo>
                  <a:pt x="893312" y="1294022"/>
                </a:lnTo>
                <a:lnTo>
                  <a:pt x="838200" y="1295400"/>
                </a:lnTo>
                <a:lnTo>
                  <a:pt x="783087" y="1294022"/>
                </a:lnTo>
                <a:lnTo>
                  <a:pt x="728927" y="1289946"/>
                </a:lnTo>
                <a:lnTo>
                  <a:pt x="675829" y="1283256"/>
                </a:lnTo>
                <a:lnTo>
                  <a:pt x="623904" y="1274039"/>
                </a:lnTo>
                <a:lnTo>
                  <a:pt x="573262" y="1262380"/>
                </a:lnTo>
                <a:lnTo>
                  <a:pt x="524014" y="1248363"/>
                </a:lnTo>
                <a:lnTo>
                  <a:pt x="476271" y="1232075"/>
                </a:lnTo>
                <a:lnTo>
                  <a:pt x="430141" y="1213600"/>
                </a:lnTo>
                <a:lnTo>
                  <a:pt x="385737" y="1193024"/>
                </a:lnTo>
                <a:lnTo>
                  <a:pt x="343168" y="1170433"/>
                </a:lnTo>
                <a:lnTo>
                  <a:pt x="302546" y="1145911"/>
                </a:lnTo>
                <a:lnTo>
                  <a:pt x="263979" y="1119544"/>
                </a:lnTo>
                <a:lnTo>
                  <a:pt x="227580" y="1091417"/>
                </a:lnTo>
                <a:lnTo>
                  <a:pt x="193457" y="1061616"/>
                </a:lnTo>
                <a:lnTo>
                  <a:pt x="161723" y="1030225"/>
                </a:lnTo>
                <a:lnTo>
                  <a:pt x="132486" y="997331"/>
                </a:lnTo>
                <a:lnTo>
                  <a:pt x="105859" y="963019"/>
                </a:lnTo>
                <a:lnTo>
                  <a:pt x="81950" y="927374"/>
                </a:lnTo>
                <a:lnTo>
                  <a:pt x="60871" y="890481"/>
                </a:lnTo>
                <a:lnTo>
                  <a:pt x="42731" y="852425"/>
                </a:lnTo>
                <a:lnTo>
                  <a:pt x="27642" y="813293"/>
                </a:lnTo>
                <a:lnTo>
                  <a:pt x="15714" y="773169"/>
                </a:lnTo>
                <a:lnTo>
                  <a:pt x="7057" y="732138"/>
                </a:lnTo>
                <a:lnTo>
                  <a:pt x="1782" y="690287"/>
                </a:lnTo>
                <a:lnTo>
                  <a:pt x="0" y="647700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074872" y="856862"/>
            <a:ext cx="3359785" cy="2134235"/>
            <a:chOff x="2074872" y="856862"/>
            <a:chExt cx="3359785" cy="213423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9268" y="856862"/>
              <a:ext cx="2475347" cy="148349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106509" y="2006351"/>
              <a:ext cx="1673860" cy="978535"/>
            </a:xfrm>
            <a:custGeom>
              <a:avLst/>
              <a:gdLst/>
              <a:ahLst/>
              <a:cxnLst/>
              <a:rect l="l" t="t" r="r" b="b"/>
              <a:pathLst>
                <a:path w="1673860" h="978535">
                  <a:moveTo>
                    <a:pt x="1673402" y="0"/>
                  </a:moveTo>
                  <a:lnTo>
                    <a:pt x="1607845" y="509"/>
                  </a:lnTo>
                  <a:lnTo>
                    <a:pt x="1542379" y="2021"/>
                  </a:lnTo>
                  <a:lnTo>
                    <a:pt x="1477095" y="4508"/>
                  </a:lnTo>
                  <a:lnTo>
                    <a:pt x="1412083" y="7943"/>
                  </a:lnTo>
                  <a:lnTo>
                    <a:pt x="1347434" y="12298"/>
                  </a:lnTo>
                  <a:lnTo>
                    <a:pt x="1283239" y="17547"/>
                  </a:lnTo>
                  <a:lnTo>
                    <a:pt x="1219589" y="23662"/>
                  </a:lnTo>
                  <a:lnTo>
                    <a:pt x="1156575" y="30617"/>
                  </a:lnTo>
                  <a:lnTo>
                    <a:pt x="1094288" y="38385"/>
                  </a:lnTo>
                  <a:lnTo>
                    <a:pt x="1032818" y="46937"/>
                  </a:lnTo>
                  <a:lnTo>
                    <a:pt x="972256" y="56248"/>
                  </a:lnTo>
                  <a:lnTo>
                    <a:pt x="912693" y="66290"/>
                  </a:lnTo>
                  <a:lnTo>
                    <a:pt x="854220" y="77036"/>
                  </a:lnTo>
                  <a:lnTo>
                    <a:pt x="796928" y="88459"/>
                  </a:lnTo>
                  <a:lnTo>
                    <a:pt x="740907" y="100532"/>
                  </a:lnTo>
                  <a:lnTo>
                    <a:pt x="686248" y="113227"/>
                  </a:lnTo>
                  <a:lnTo>
                    <a:pt x="633043" y="126519"/>
                  </a:lnTo>
                  <a:lnTo>
                    <a:pt x="581382" y="140379"/>
                  </a:lnTo>
                  <a:lnTo>
                    <a:pt x="531355" y="154781"/>
                  </a:lnTo>
                  <a:lnTo>
                    <a:pt x="483054" y="169697"/>
                  </a:lnTo>
                  <a:lnTo>
                    <a:pt x="436569" y="185101"/>
                  </a:lnTo>
                  <a:lnTo>
                    <a:pt x="391991" y="200965"/>
                  </a:lnTo>
                  <a:lnTo>
                    <a:pt x="349412" y="217262"/>
                  </a:lnTo>
                  <a:lnTo>
                    <a:pt x="308921" y="233965"/>
                  </a:lnTo>
                  <a:lnTo>
                    <a:pt x="270610" y="251048"/>
                  </a:lnTo>
                  <a:lnTo>
                    <a:pt x="234570" y="268483"/>
                  </a:lnTo>
                  <a:lnTo>
                    <a:pt x="169664" y="304300"/>
                  </a:lnTo>
                  <a:lnTo>
                    <a:pt x="114930" y="341200"/>
                  </a:lnTo>
                  <a:lnTo>
                    <a:pt x="71094" y="378966"/>
                  </a:lnTo>
                  <a:lnTo>
                    <a:pt x="38883" y="417383"/>
                  </a:lnTo>
                  <a:lnTo>
                    <a:pt x="19024" y="456233"/>
                  </a:lnTo>
                  <a:lnTo>
                    <a:pt x="12242" y="495300"/>
                  </a:lnTo>
                  <a:lnTo>
                    <a:pt x="12075" y="559626"/>
                  </a:lnTo>
                  <a:lnTo>
                    <a:pt x="11593" y="622980"/>
                  </a:lnTo>
                  <a:lnTo>
                    <a:pt x="10827" y="684391"/>
                  </a:lnTo>
                  <a:lnTo>
                    <a:pt x="9806" y="742887"/>
                  </a:lnTo>
                  <a:lnTo>
                    <a:pt x="8559" y="797496"/>
                  </a:lnTo>
                  <a:lnTo>
                    <a:pt x="7118" y="847247"/>
                  </a:lnTo>
                  <a:lnTo>
                    <a:pt x="5512" y="891167"/>
                  </a:lnTo>
                  <a:lnTo>
                    <a:pt x="1922" y="957630"/>
                  </a:lnTo>
                  <a:lnTo>
                    <a:pt x="0" y="97823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81222" y="2900202"/>
              <a:ext cx="86995" cy="85090"/>
            </a:xfrm>
            <a:custGeom>
              <a:avLst/>
              <a:gdLst/>
              <a:ahLst/>
              <a:cxnLst/>
              <a:rect l="l" t="t" r="r" b="b"/>
              <a:pathLst>
                <a:path w="86994" h="85089">
                  <a:moveTo>
                    <a:pt x="86398" y="20942"/>
                  </a:moveTo>
                  <a:lnTo>
                    <a:pt x="25247" y="84531"/>
                  </a:lnTo>
                  <a:lnTo>
                    <a:pt x="0" y="0"/>
                  </a:lnTo>
                </a:path>
              </a:pathLst>
            </a:custGeom>
            <a:ln w="12699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254869" y="3575050"/>
            <a:ext cx="3159125" cy="1733550"/>
            <a:chOff x="1254869" y="3575050"/>
            <a:chExt cx="3159125" cy="1733550"/>
          </a:xfrm>
        </p:grpSpPr>
        <p:sp>
          <p:nvSpPr>
            <p:cNvPr id="9" name="object 9"/>
            <p:cNvSpPr/>
            <p:nvPr/>
          </p:nvSpPr>
          <p:spPr>
            <a:xfrm>
              <a:off x="2165159" y="3581400"/>
              <a:ext cx="2240915" cy="1676400"/>
            </a:xfrm>
            <a:custGeom>
              <a:avLst/>
              <a:gdLst/>
              <a:ahLst/>
              <a:cxnLst/>
              <a:rect l="l" t="t" r="r" b="b"/>
              <a:pathLst>
                <a:path w="2240915" h="1676400">
                  <a:moveTo>
                    <a:pt x="44640" y="0"/>
                  </a:moveTo>
                  <a:lnTo>
                    <a:pt x="32948" y="36851"/>
                  </a:lnTo>
                  <a:lnTo>
                    <a:pt x="25516" y="98099"/>
                  </a:lnTo>
                  <a:lnTo>
                    <a:pt x="21991" y="138192"/>
                  </a:lnTo>
                  <a:lnTo>
                    <a:pt x="18629" y="183916"/>
                  </a:lnTo>
                  <a:lnTo>
                    <a:pt x="15458" y="234757"/>
                  </a:lnTo>
                  <a:lnTo>
                    <a:pt x="12504" y="290205"/>
                  </a:lnTo>
                  <a:lnTo>
                    <a:pt x="9796" y="349747"/>
                  </a:lnTo>
                  <a:lnTo>
                    <a:pt x="7361" y="412872"/>
                  </a:lnTo>
                  <a:lnTo>
                    <a:pt x="5225" y="479068"/>
                  </a:lnTo>
                  <a:lnTo>
                    <a:pt x="3417" y="547824"/>
                  </a:lnTo>
                  <a:lnTo>
                    <a:pt x="1963" y="618626"/>
                  </a:lnTo>
                  <a:lnTo>
                    <a:pt x="890" y="690964"/>
                  </a:lnTo>
                  <a:lnTo>
                    <a:pt x="227" y="764326"/>
                  </a:lnTo>
                  <a:lnTo>
                    <a:pt x="0" y="838200"/>
                  </a:lnTo>
                  <a:lnTo>
                    <a:pt x="1143" y="861387"/>
                  </a:lnTo>
                  <a:lnTo>
                    <a:pt x="10162" y="907699"/>
                  </a:lnTo>
                  <a:lnTo>
                    <a:pt x="27876" y="953822"/>
                  </a:lnTo>
                  <a:lnTo>
                    <a:pt x="53945" y="999629"/>
                  </a:lnTo>
                  <a:lnTo>
                    <a:pt x="88028" y="1044994"/>
                  </a:lnTo>
                  <a:lnTo>
                    <a:pt x="129788" y="1089791"/>
                  </a:lnTo>
                  <a:lnTo>
                    <a:pt x="178883" y="1133894"/>
                  </a:lnTo>
                  <a:lnTo>
                    <a:pt x="234976" y="1177177"/>
                  </a:lnTo>
                  <a:lnTo>
                    <a:pt x="297725" y="1219513"/>
                  </a:lnTo>
                  <a:lnTo>
                    <a:pt x="331490" y="1240286"/>
                  </a:lnTo>
                  <a:lnTo>
                    <a:pt x="366792" y="1260776"/>
                  </a:lnTo>
                  <a:lnTo>
                    <a:pt x="403589" y="1280965"/>
                  </a:lnTo>
                  <a:lnTo>
                    <a:pt x="441838" y="1300839"/>
                  </a:lnTo>
                  <a:lnTo>
                    <a:pt x="481496" y="1320382"/>
                  </a:lnTo>
                  <a:lnTo>
                    <a:pt x="522521" y="1339578"/>
                  </a:lnTo>
                  <a:lnTo>
                    <a:pt x="564872" y="1358410"/>
                  </a:lnTo>
                  <a:lnTo>
                    <a:pt x="608505" y="1376864"/>
                  </a:lnTo>
                  <a:lnTo>
                    <a:pt x="653377" y="1394924"/>
                  </a:lnTo>
                  <a:lnTo>
                    <a:pt x="699447" y="1412573"/>
                  </a:lnTo>
                  <a:lnTo>
                    <a:pt x="746672" y="1429796"/>
                  </a:lnTo>
                  <a:lnTo>
                    <a:pt x="795010" y="1446578"/>
                  </a:lnTo>
                  <a:lnTo>
                    <a:pt x="844418" y="1462901"/>
                  </a:lnTo>
                  <a:lnTo>
                    <a:pt x="894854" y="1478752"/>
                  </a:lnTo>
                  <a:lnTo>
                    <a:pt x="946274" y="1494113"/>
                  </a:lnTo>
                  <a:lnTo>
                    <a:pt x="998638" y="1508970"/>
                  </a:lnTo>
                  <a:lnTo>
                    <a:pt x="1051902" y="1523305"/>
                  </a:lnTo>
                  <a:lnTo>
                    <a:pt x="1106024" y="1537105"/>
                  </a:lnTo>
                  <a:lnTo>
                    <a:pt x="1160962" y="1550352"/>
                  </a:lnTo>
                  <a:lnTo>
                    <a:pt x="1216673" y="1563030"/>
                  </a:lnTo>
                  <a:lnTo>
                    <a:pt x="1273114" y="1575126"/>
                  </a:lnTo>
                  <a:lnTo>
                    <a:pt x="1330244" y="1586621"/>
                  </a:lnTo>
                  <a:lnTo>
                    <a:pt x="1388019" y="1597501"/>
                  </a:lnTo>
                  <a:lnTo>
                    <a:pt x="1446398" y="1607750"/>
                  </a:lnTo>
                  <a:lnTo>
                    <a:pt x="1505337" y="1617353"/>
                  </a:lnTo>
                  <a:lnTo>
                    <a:pt x="1564795" y="1626292"/>
                  </a:lnTo>
                  <a:lnTo>
                    <a:pt x="1624729" y="1634553"/>
                  </a:lnTo>
                  <a:lnTo>
                    <a:pt x="1685097" y="1642119"/>
                  </a:lnTo>
                  <a:lnTo>
                    <a:pt x="1745856" y="1648976"/>
                  </a:lnTo>
                  <a:lnTo>
                    <a:pt x="1806963" y="1655107"/>
                  </a:lnTo>
                  <a:lnTo>
                    <a:pt x="1868377" y="1660496"/>
                  </a:lnTo>
                  <a:lnTo>
                    <a:pt x="1930055" y="1665128"/>
                  </a:lnTo>
                  <a:lnTo>
                    <a:pt x="1991953" y="1668987"/>
                  </a:lnTo>
                  <a:lnTo>
                    <a:pt x="2054031" y="1672056"/>
                  </a:lnTo>
                  <a:lnTo>
                    <a:pt x="2116246" y="1674321"/>
                  </a:lnTo>
                  <a:lnTo>
                    <a:pt x="2178554" y="1675766"/>
                  </a:lnTo>
                  <a:lnTo>
                    <a:pt x="2240915" y="1676374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30755" y="5213214"/>
              <a:ext cx="76835" cy="88900"/>
            </a:xfrm>
            <a:custGeom>
              <a:avLst/>
              <a:gdLst/>
              <a:ahLst/>
              <a:cxnLst/>
              <a:rect l="l" t="t" r="r" b="b"/>
              <a:pathLst>
                <a:path w="76835" h="88900">
                  <a:moveTo>
                    <a:pt x="139" y="0"/>
                  </a:moveTo>
                  <a:lnTo>
                    <a:pt x="76276" y="44564"/>
                  </a:lnTo>
                  <a:lnTo>
                    <a:pt x="0" y="8890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59631" y="4114800"/>
              <a:ext cx="914400" cy="381000"/>
            </a:xfrm>
            <a:custGeom>
              <a:avLst/>
              <a:gdLst/>
              <a:ahLst/>
              <a:cxnLst/>
              <a:rect l="l" t="t" r="r" b="b"/>
              <a:pathLst>
                <a:path w="914400" h="381000">
                  <a:moveTo>
                    <a:pt x="0" y="0"/>
                  </a:moveTo>
                  <a:lnTo>
                    <a:pt x="914400" y="381000"/>
                  </a:lnTo>
                </a:path>
              </a:pathLst>
            </a:custGeom>
            <a:ln w="9525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701540" y="4509007"/>
            <a:ext cx="1281430" cy="9753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 marR="30480">
              <a:lnSpc>
                <a:spcPct val="100699"/>
              </a:lnSpc>
              <a:spcBef>
                <a:spcPts val="80"/>
              </a:spcBef>
            </a:pPr>
            <a:r>
              <a:rPr sz="2400" spc="-5" dirty="0">
                <a:latin typeface="Calibri"/>
                <a:cs typeface="Calibri"/>
              </a:rPr>
              <a:t>Larvae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(Veliger)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500,000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baseline="25462" dirty="0">
                <a:latin typeface="Calibri"/>
                <a:cs typeface="Calibri"/>
              </a:rPr>
              <a:t>3</a:t>
            </a:r>
            <a:endParaRPr sz="1800" baseline="25462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85180" y="422443"/>
            <a:ext cx="1795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Up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700,000 </a:t>
            </a:r>
            <a:r>
              <a:rPr sz="1800" dirty="0">
                <a:latin typeface="Calibri"/>
                <a:cs typeface="Calibri"/>
              </a:rPr>
              <a:t>/m</a:t>
            </a:r>
            <a:r>
              <a:rPr sz="1800" baseline="25462" dirty="0">
                <a:latin typeface="Calibri"/>
                <a:cs typeface="Calibri"/>
              </a:rPr>
              <a:t>2</a:t>
            </a:r>
            <a:endParaRPr sz="1800" baseline="25462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05600" y="3733800"/>
            <a:ext cx="1752600" cy="914400"/>
          </a:xfrm>
          <a:prstGeom prst="rect">
            <a:avLst/>
          </a:prstGeom>
          <a:ln w="25400">
            <a:solidFill>
              <a:srgbClr val="385D8A"/>
            </a:solidFill>
          </a:ln>
        </p:spPr>
        <p:txBody>
          <a:bodyPr vert="horz" wrap="square" lIns="0" tIns="1016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800"/>
              </a:spcBef>
            </a:pPr>
            <a:r>
              <a:rPr sz="2400" b="1" spc="-10" dirty="0">
                <a:latin typeface="Calibri"/>
                <a:cs typeface="Calibri"/>
              </a:rPr>
              <a:t>Settling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  <a:spcBef>
                <a:spcPts val="60"/>
              </a:spcBef>
            </a:pPr>
            <a:r>
              <a:rPr sz="1600" b="1" spc="-10" dirty="0">
                <a:latin typeface="Calibri"/>
                <a:cs typeface="Calibri"/>
              </a:rPr>
              <a:t>10,000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/</a:t>
            </a:r>
            <a:r>
              <a:rPr sz="1600" spc="-5" dirty="0">
                <a:latin typeface="Calibri"/>
                <a:cs typeface="Calibri"/>
              </a:rPr>
              <a:t>m</a:t>
            </a:r>
            <a:r>
              <a:rPr sz="1575" spc="-7" baseline="26455" dirty="0">
                <a:latin typeface="Calibri"/>
                <a:cs typeface="Calibri"/>
              </a:rPr>
              <a:t>3</a:t>
            </a:r>
            <a:r>
              <a:rPr sz="1575" spc="172" baseline="2645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/day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2339" y="3063938"/>
            <a:ext cx="157797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40,000-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1,000,</a:t>
            </a:r>
            <a:r>
              <a:rPr sz="2000" spc="-10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00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25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gs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/year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800839" y="1841640"/>
            <a:ext cx="1373505" cy="1915160"/>
            <a:chOff x="5800839" y="1841640"/>
            <a:chExt cx="1373505" cy="1915160"/>
          </a:xfrm>
        </p:grpSpPr>
        <p:sp>
          <p:nvSpPr>
            <p:cNvPr id="17" name="object 17"/>
            <p:cNvSpPr/>
            <p:nvPr/>
          </p:nvSpPr>
          <p:spPr>
            <a:xfrm>
              <a:off x="5807287" y="1850857"/>
              <a:ext cx="1360805" cy="1899285"/>
            </a:xfrm>
            <a:custGeom>
              <a:avLst/>
              <a:gdLst/>
              <a:ahLst/>
              <a:cxnLst/>
              <a:rect l="l" t="t" r="r" b="b"/>
              <a:pathLst>
                <a:path w="1360804" h="1899285">
                  <a:moveTo>
                    <a:pt x="1360449" y="1898967"/>
                  </a:moveTo>
                  <a:lnTo>
                    <a:pt x="1359945" y="1836747"/>
                  </a:lnTo>
                  <a:lnTo>
                    <a:pt x="1358447" y="1774589"/>
                  </a:lnTo>
                  <a:lnTo>
                    <a:pt x="1355979" y="1712554"/>
                  </a:lnTo>
                  <a:lnTo>
                    <a:pt x="1352562" y="1650703"/>
                  </a:lnTo>
                  <a:lnTo>
                    <a:pt x="1348219" y="1589097"/>
                  </a:lnTo>
                  <a:lnTo>
                    <a:pt x="1342974" y="1527800"/>
                  </a:lnTo>
                  <a:lnTo>
                    <a:pt x="1336848" y="1466871"/>
                  </a:lnTo>
                  <a:lnTo>
                    <a:pt x="1329864" y="1406372"/>
                  </a:lnTo>
                  <a:lnTo>
                    <a:pt x="1322044" y="1346365"/>
                  </a:lnTo>
                  <a:lnTo>
                    <a:pt x="1313412" y="1286911"/>
                  </a:lnTo>
                  <a:lnTo>
                    <a:pt x="1303989" y="1228071"/>
                  </a:lnTo>
                  <a:lnTo>
                    <a:pt x="1293799" y="1169908"/>
                  </a:lnTo>
                  <a:lnTo>
                    <a:pt x="1282864" y="1112482"/>
                  </a:lnTo>
                  <a:lnTo>
                    <a:pt x="1271206" y="1055855"/>
                  </a:lnTo>
                  <a:lnTo>
                    <a:pt x="1258849" y="1000089"/>
                  </a:lnTo>
                  <a:lnTo>
                    <a:pt x="1245814" y="945245"/>
                  </a:lnTo>
                  <a:lnTo>
                    <a:pt x="1232124" y="891384"/>
                  </a:lnTo>
                  <a:lnTo>
                    <a:pt x="1217803" y="838568"/>
                  </a:lnTo>
                  <a:lnTo>
                    <a:pt x="1202871" y="786858"/>
                  </a:lnTo>
                  <a:lnTo>
                    <a:pt x="1187353" y="736316"/>
                  </a:lnTo>
                  <a:lnTo>
                    <a:pt x="1171270" y="687003"/>
                  </a:lnTo>
                  <a:lnTo>
                    <a:pt x="1154645" y="638981"/>
                  </a:lnTo>
                  <a:lnTo>
                    <a:pt x="1137501" y="592311"/>
                  </a:lnTo>
                  <a:lnTo>
                    <a:pt x="1119860" y="547055"/>
                  </a:lnTo>
                  <a:lnTo>
                    <a:pt x="1101745" y="503274"/>
                  </a:lnTo>
                  <a:lnTo>
                    <a:pt x="1083179" y="461029"/>
                  </a:lnTo>
                  <a:lnTo>
                    <a:pt x="1064183" y="420382"/>
                  </a:lnTo>
                  <a:lnTo>
                    <a:pt x="1044781" y="381395"/>
                  </a:lnTo>
                  <a:lnTo>
                    <a:pt x="1024996" y="344129"/>
                  </a:lnTo>
                  <a:lnTo>
                    <a:pt x="1004849" y="308645"/>
                  </a:lnTo>
                  <a:lnTo>
                    <a:pt x="984363" y="275005"/>
                  </a:lnTo>
                  <a:lnTo>
                    <a:pt x="942467" y="213502"/>
                  </a:lnTo>
                  <a:lnTo>
                    <a:pt x="899486" y="160112"/>
                  </a:lnTo>
                  <a:lnTo>
                    <a:pt x="855602" y="115327"/>
                  </a:lnTo>
                  <a:lnTo>
                    <a:pt x="810996" y="79638"/>
                  </a:lnTo>
                  <a:lnTo>
                    <a:pt x="765848" y="53538"/>
                  </a:lnTo>
                  <a:lnTo>
                    <a:pt x="720339" y="37517"/>
                  </a:lnTo>
                  <a:lnTo>
                    <a:pt x="674649" y="32067"/>
                  </a:lnTo>
                  <a:lnTo>
                    <a:pt x="604018" y="31803"/>
                  </a:lnTo>
                  <a:lnTo>
                    <a:pt x="534055" y="31035"/>
                  </a:lnTo>
                  <a:lnTo>
                    <a:pt x="465431" y="29802"/>
                  </a:lnTo>
                  <a:lnTo>
                    <a:pt x="398815" y="28139"/>
                  </a:lnTo>
                  <a:lnTo>
                    <a:pt x="334874" y="26084"/>
                  </a:lnTo>
                  <a:lnTo>
                    <a:pt x="274280" y="23674"/>
                  </a:lnTo>
                  <a:lnTo>
                    <a:pt x="217700" y="20947"/>
                  </a:lnTo>
                  <a:lnTo>
                    <a:pt x="165804" y="17940"/>
                  </a:lnTo>
                  <a:lnTo>
                    <a:pt x="119260" y="14690"/>
                  </a:lnTo>
                  <a:lnTo>
                    <a:pt x="78739" y="11233"/>
                  </a:lnTo>
                  <a:lnTo>
                    <a:pt x="18440" y="3851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07189" y="1847990"/>
              <a:ext cx="88265" cy="78740"/>
            </a:xfrm>
            <a:custGeom>
              <a:avLst/>
              <a:gdLst/>
              <a:ahLst/>
              <a:cxnLst/>
              <a:rect l="l" t="t" r="r" b="b"/>
              <a:pathLst>
                <a:path w="88264" h="78739">
                  <a:moveTo>
                    <a:pt x="45859" y="78181"/>
                  </a:moveTo>
                  <a:lnTo>
                    <a:pt x="0" y="2819"/>
                  </a:lnTo>
                  <a:lnTo>
                    <a:pt x="88176" y="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6146378" y="4728103"/>
            <a:ext cx="1372235" cy="911860"/>
            <a:chOff x="6146378" y="4728103"/>
            <a:chExt cx="1372235" cy="911860"/>
          </a:xfrm>
        </p:grpSpPr>
        <p:sp>
          <p:nvSpPr>
            <p:cNvPr id="20" name="object 20"/>
            <p:cNvSpPr/>
            <p:nvPr/>
          </p:nvSpPr>
          <p:spPr>
            <a:xfrm>
              <a:off x="6152728" y="5284440"/>
              <a:ext cx="1358265" cy="304800"/>
            </a:xfrm>
            <a:custGeom>
              <a:avLst/>
              <a:gdLst/>
              <a:ahLst/>
              <a:cxnLst/>
              <a:rect l="l" t="t" r="r" b="b"/>
              <a:pathLst>
                <a:path w="1358265" h="304800">
                  <a:moveTo>
                    <a:pt x="0" y="0"/>
                  </a:moveTo>
                  <a:lnTo>
                    <a:pt x="68478" y="993"/>
                  </a:lnTo>
                  <a:lnTo>
                    <a:pt x="136347" y="3883"/>
                  </a:lnTo>
                  <a:lnTo>
                    <a:pt x="202996" y="8534"/>
                  </a:lnTo>
                  <a:lnTo>
                    <a:pt x="267817" y="14811"/>
                  </a:lnTo>
                  <a:lnTo>
                    <a:pt x="330200" y="22577"/>
                  </a:lnTo>
                  <a:lnTo>
                    <a:pt x="389534" y="31699"/>
                  </a:lnTo>
                  <a:lnTo>
                    <a:pt x="445211" y="42039"/>
                  </a:lnTo>
                  <a:lnTo>
                    <a:pt x="496620" y="53464"/>
                  </a:lnTo>
                  <a:lnTo>
                    <a:pt x="543153" y="65836"/>
                  </a:lnTo>
                  <a:lnTo>
                    <a:pt x="584200" y="79022"/>
                  </a:lnTo>
                  <a:lnTo>
                    <a:pt x="647395" y="107289"/>
                  </a:lnTo>
                  <a:lnTo>
                    <a:pt x="681329" y="137182"/>
                  </a:lnTo>
                  <a:lnTo>
                    <a:pt x="690156" y="167420"/>
                  </a:lnTo>
                  <a:lnTo>
                    <a:pt x="702834" y="182310"/>
                  </a:lnTo>
                  <a:lnTo>
                    <a:pt x="750811" y="211178"/>
                  </a:lnTo>
                  <a:lnTo>
                    <a:pt x="825041" y="237962"/>
                  </a:lnTo>
                  <a:lnTo>
                    <a:pt x="870535" y="250247"/>
                  </a:lnTo>
                  <a:lnTo>
                    <a:pt x="920835" y="261620"/>
                  </a:lnTo>
                  <a:lnTo>
                    <a:pt x="975352" y="271951"/>
                  </a:lnTo>
                  <a:lnTo>
                    <a:pt x="1033503" y="281110"/>
                  </a:lnTo>
                  <a:lnTo>
                    <a:pt x="1094700" y="288966"/>
                  </a:lnTo>
                  <a:lnTo>
                    <a:pt x="1158357" y="295390"/>
                  </a:lnTo>
                  <a:lnTo>
                    <a:pt x="1223887" y="300250"/>
                  </a:lnTo>
                  <a:lnTo>
                    <a:pt x="1290706" y="303418"/>
                  </a:lnTo>
                  <a:lnTo>
                    <a:pt x="1358226" y="304761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435432" y="5544530"/>
              <a:ext cx="76835" cy="88900"/>
            </a:xfrm>
            <a:custGeom>
              <a:avLst/>
              <a:gdLst/>
              <a:ahLst/>
              <a:cxnLst/>
              <a:rect l="l" t="t" r="r" b="b"/>
              <a:pathLst>
                <a:path w="76834" h="88900">
                  <a:moveTo>
                    <a:pt x="253" y="0"/>
                  </a:moveTo>
                  <a:lnTo>
                    <a:pt x="76326" y="44678"/>
                  </a:lnTo>
                  <a:lnTo>
                    <a:pt x="0" y="88900"/>
                  </a:lnTo>
                </a:path>
              </a:pathLst>
            </a:custGeom>
            <a:ln w="12699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629399" y="4734458"/>
              <a:ext cx="450215" cy="600075"/>
            </a:xfrm>
            <a:custGeom>
              <a:avLst/>
              <a:gdLst/>
              <a:ahLst/>
              <a:cxnLst/>
              <a:rect l="l" t="t" r="r" b="b"/>
              <a:pathLst>
                <a:path w="450215" h="600075">
                  <a:moveTo>
                    <a:pt x="0" y="599541"/>
                  </a:moveTo>
                  <a:lnTo>
                    <a:pt x="449656" y="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997774" y="4734453"/>
              <a:ext cx="81280" cy="87630"/>
            </a:xfrm>
            <a:custGeom>
              <a:avLst/>
              <a:gdLst/>
              <a:ahLst/>
              <a:cxnLst/>
              <a:rect l="l" t="t" r="r" b="b"/>
              <a:pathLst>
                <a:path w="81279" h="87629">
                  <a:moveTo>
                    <a:pt x="0" y="34289"/>
                  </a:moveTo>
                  <a:lnTo>
                    <a:pt x="81280" y="0"/>
                  </a:lnTo>
                  <a:lnTo>
                    <a:pt x="71120" y="87629"/>
                  </a:lnTo>
                </a:path>
              </a:pathLst>
            </a:custGeom>
            <a:ln w="12699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622540" y="5270362"/>
            <a:ext cx="1000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95%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57200" y="2924936"/>
            <a:ext cx="2031364" cy="2707640"/>
            <a:chOff x="457200" y="2924936"/>
            <a:chExt cx="2031364" cy="2707640"/>
          </a:xfrm>
        </p:grpSpPr>
        <p:sp>
          <p:nvSpPr>
            <p:cNvPr id="26" name="object 26"/>
            <p:cNvSpPr/>
            <p:nvPr/>
          </p:nvSpPr>
          <p:spPr>
            <a:xfrm>
              <a:off x="927252" y="4953000"/>
              <a:ext cx="1130300" cy="228600"/>
            </a:xfrm>
            <a:custGeom>
              <a:avLst/>
              <a:gdLst/>
              <a:ahLst/>
              <a:cxnLst/>
              <a:rect l="l" t="t" r="r" b="b"/>
              <a:pathLst>
                <a:path w="1130300" h="228600">
                  <a:moveTo>
                    <a:pt x="1130147" y="0"/>
                  </a:moveTo>
                  <a:lnTo>
                    <a:pt x="1058875" y="1157"/>
                  </a:lnTo>
                  <a:lnTo>
                    <a:pt x="988595" y="4497"/>
                  </a:lnTo>
                  <a:lnTo>
                    <a:pt x="920299" y="9822"/>
                  </a:lnTo>
                  <a:lnTo>
                    <a:pt x="854980" y="16933"/>
                  </a:lnTo>
                  <a:lnTo>
                    <a:pt x="793630" y="25631"/>
                  </a:lnTo>
                  <a:lnTo>
                    <a:pt x="737241" y="35718"/>
                  </a:lnTo>
                  <a:lnTo>
                    <a:pt x="686805" y="46996"/>
                  </a:lnTo>
                  <a:lnTo>
                    <a:pt x="643314" y="59266"/>
                  </a:lnTo>
                  <a:lnTo>
                    <a:pt x="581137" y="85989"/>
                  </a:lnTo>
                  <a:lnTo>
                    <a:pt x="553029" y="128342"/>
                  </a:lnTo>
                  <a:lnTo>
                    <a:pt x="536808" y="142195"/>
                  </a:lnTo>
                  <a:lnTo>
                    <a:pt x="476347" y="168572"/>
                  </a:lnTo>
                  <a:lnTo>
                    <a:pt x="434004" y="180717"/>
                  </a:lnTo>
                  <a:lnTo>
                    <a:pt x="384851" y="191914"/>
                  </a:lnTo>
                  <a:lnTo>
                    <a:pt x="329834" y="201973"/>
                  </a:lnTo>
                  <a:lnTo>
                    <a:pt x="269904" y="210704"/>
                  </a:lnTo>
                  <a:lnTo>
                    <a:pt x="206007" y="217918"/>
                  </a:lnTo>
                  <a:lnTo>
                    <a:pt x="139091" y="223425"/>
                  </a:lnTo>
                  <a:lnTo>
                    <a:pt x="70106" y="227036"/>
                  </a:lnTo>
                  <a:lnTo>
                    <a:pt x="0" y="228561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26967" y="5136880"/>
              <a:ext cx="76835" cy="88900"/>
            </a:xfrm>
            <a:custGeom>
              <a:avLst/>
              <a:gdLst/>
              <a:ahLst/>
              <a:cxnLst/>
              <a:rect l="l" t="t" r="r" b="b"/>
              <a:pathLst>
                <a:path w="76834" h="88900">
                  <a:moveTo>
                    <a:pt x="76339" y="88900"/>
                  </a:moveTo>
                  <a:lnTo>
                    <a:pt x="0" y="44678"/>
                  </a:lnTo>
                  <a:lnTo>
                    <a:pt x="76072" y="0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32001" y="4953000"/>
              <a:ext cx="1054100" cy="457200"/>
            </a:xfrm>
            <a:custGeom>
              <a:avLst/>
              <a:gdLst/>
              <a:ahLst/>
              <a:cxnLst/>
              <a:rect l="l" t="t" r="r" b="b"/>
              <a:pathLst>
                <a:path w="1054100" h="457200">
                  <a:moveTo>
                    <a:pt x="1053998" y="0"/>
                  </a:moveTo>
                  <a:lnTo>
                    <a:pt x="992573" y="1976"/>
                  </a:lnTo>
                  <a:lnTo>
                    <a:pt x="931877" y="7699"/>
                  </a:lnTo>
                  <a:lnTo>
                    <a:pt x="872637" y="16856"/>
                  </a:lnTo>
                  <a:lnTo>
                    <a:pt x="815582" y="29134"/>
                  </a:lnTo>
                  <a:lnTo>
                    <a:pt x="761441" y="44221"/>
                  </a:lnTo>
                  <a:lnTo>
                    <a:pt x="710942" y="61806"/>
                  </a:lnTo>
                  <a:lnTo>
                    <a:pt x="664813" y="81575"/>
                  </a:lnTo>
                  <a:lnTo>
                    <a:pt x="623782" y="103218"/>
                  </a:lnTo>
                  <a:lnTo>
                    <a:pt x="588578" y="126421"/>
                  </a:lnTo>
                  <a:lnTo>
                    <a:pt x="538564" y="176262"/>
                  </a:lnTo>
                  <a:lnTo>
                    <a:pt x="520598" y="228600"/>
                  </a:lnTo>
                  <a:lnTo>
                    <a:pt x="516130" y="254505"/>
                  </a:lnTo>
                  <a:lnTo>
                    <a:pt x="503187" y="280113"/>
                  </a:lnTo>
                  <a:lnTo>
                    <a:pt x="454656" y="329247"/>
                  </a:lnTo>
                  <a:lnTo>
                    <a:pt x="420456" y="352178"/>
                  </a:lnTo>
                  <a:lnTo>
                    <a:pt x="380557" y="373622"/>
                  </a:lnTo>
                  <a:lnTo>
                    <a:pt x="335653" y="393282"/>
                  </a:lnTo>
                  <a:lnTo>
                    <a:pt x="286439" y="410859"/>
                  </a:lnTo>
                  <a:lnTo>
                    <a:pt x="233609" y="426058"/>
                  </a:lnTo>
                  <a:lnTo>
                    <a:pt x="177856" y="438580"/>
                  </a:lnTo>
                  <a:lnTo>
                    <a:pt x="119874" y="448127"/>
                  </a:lnTo>
                  <a:lnTo>
                    <a:pt x="60357" y="454403"/>
                  </a:lnTo>
                  <a:lnTo>
                    <a:pt x="0" y="457111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31771" y="5365137"/>
              <a:ext cx="76835" cy="88900"/>
            </a:xfrm>
            <a:custGeom>
              <a:avLst/>
              <a:gdLst/>
              <a:ahLst/>
              <a:cxnLst/>
              <a:rect l="l" t="t" r="r" b="b"/>
              <a:pathLst>
                <a:path w="76834" h="88900">
                  <a:moveTo>
                    <a:pt x="76504" y="88900"/>
                  </a:moveTo>
                  <a:lnTo>
                    <a:pt x="0" y="44970"/>
                  </a:lnTo>
                  <a:lnTo>
                    <a:pt x="75895" y="0"/>
                  </a:lnTo>
                </a:path>
              </a:pathLst>
            </a:custGeom>
            <a:ln w="12699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209800" y="5105400"/>
              <a:ext cx="228600" cy="520700"/>
            </a:xfrm>
            <a:custGeom>
              <a:avLst/>
              <a:gdLst/>
              <a:ahLst/>
              <a:cxnLst/>
              <a:rect l="l" t="t" r="r" b="b"/>
              <a:pathLst>
                <a:path w="228600" h="520700">
                  <a:moveTo>
                    <a:pt x="0" y="0"/>
                  </a:moveTo>
                  <a:lnTo>
                    <a:pt x="3332" y="56761"/>
                  </a:lnTo>
                  <a:lnTo>
                    <a:pt x="12662" y="111189"/>
                  </a:lnTo>
                  <a:lnTo>
                    <a:pt x="26992" y="160953"/>
                  </a:lnTo>
                  <a:lnTo>
                    <a:pt x="45320" y="203718"/>
                  </a:lnTo>
                  <a:lnTo>
                    <a:pt x="66647" y="237153"/>
                  </a:lnTo>
                  <a:lnTo>
                    <a:pt x="114300" y="266700"/>
                  </a:lnTo>
                  <a:lnTo>
                    <a:pt x="141720" y="276552"/>
                  </a:lnTo>
                  <a:lnTo>
                    <a:pt x="167701" y="303871"/>
                  </a:lnTo>
                  <a:lnTo>
                    <a:pt x="190801" y="345295"/>
                  </a:lnTo>
                  <a:lnTo>
                    <a:pt x="209581" y="397464"/>
                  </a:lnTo>
                  <a:lnTo>
                    <a:pt x="222602" y="457019"/>
                  </a:lnTo>
                  <a:lnTo>
                    <a:pt x="228422" y="520598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392757" y="5549433"/>
              <a:ext cx="88900" cy="76835"/>
            </a:xfrm>
            <a:custGeom>
              <a:avLst/>
              <a:gdLst/>
              <a:ahLst/>
              <a:cxnLst/>
              <a:rect l="l" t="t" r="r" b="b"/>
              <a:pathLst>
                <a:path w="88900" h="76835">
                  <a:moveTo>
                    <a:pt x="88887" y="0"/>
                  </a:moveTo>
                  <a:lnTo>
                    <a:pt x="45478" y="76796"/>
                  </a:lnTo>
                  <a:lnTo>
                    <a:pt x="0" y="1206"/>
                  </a:lnTo>
                </a:path>
              </a:pathLst>
            </a:custGeom>
            <a:ln w="12700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71600" y="2924936"/>
              <a:ext cx="744867" cy="1200054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200" y="3183092"/>
              <a:ext cx="821072" cy="1322816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612140" y="5501976"/>
            <a:ext cx="131445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200,000,000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sperm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3966" y="702056"/>
            <a:ext cx="4632960" cy="2178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160" marR="2536825" indent="-125095">
              <a:lnSpc>
                <a:spcPct val="11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Mature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year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Live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7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years</a:t>
            </a:r>
            <a:endParaRPr sz="2400">
              <a:latin typeface="Calibri"/>
              <a:cs typeface="Calibri"/>
            </a:endParaRPr>
          </a:p>
          <a:p>
            <a:pPr marL="1370965">
              <a:lnSpc>
                <a:spcPct val="100000"/>
              </a:lnSpc>
              <a:spcBef>
                <a:spcPts val="840"/>
              </a:spcBef>
            </a:pPr>
            <a:r>
              <a:rPr sz="2400" b="1" spc="-5" dirty="0">
                <a:latin typeface="Calibri"/>
                <a:cs typeface="Calibri"/>
              </a:rPr>
              <a:t>Growth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Calibri"/>
              <a:cs typeface="Calibri"/>
            </a:endParaRPr>
          </a:p>
          <a:p>
            <a:pPr marL="3123565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Filter</a:t>
            </a:r>
            <a:r>
              <a:rPr sz="2000" b="1" spc="-8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Feeding:</a:t>
            </a:r>
            <a:endParaRPr sz="2000">
              <a:latin typeface="Calibri"/>
              <a:cs typeface="Calibri"/>
            </a:endParaRPr>
          </a:p>
          <a:p>
            <a:pPr marL="3123565">
              <a:lnSpc>
                <a:spcPct val="100000"/>
              </a:lnSpc>
              <a:spcBef>
                <a:spcPts val="25"/>
              </a:spcBef>
            </a:pPr>
            <a:r>
              <a:rPr sz="1600" spc="-5" dirty="0">
                <a:latin typeface="Calibri"/>
                <a:cs typeface="Calibri"/>
              </a:rPr>
              <a:t>1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liter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water </a:t>
            </a:r>
            <a:r>
              <a:rPr sz="1600" spc="-15" dirty="0">
                <a:latin typeface="Calibri"/>
                <a:cs typeface="Calibri"/>
              </a:rPr>
              <a:t>/day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26378" y="168656"/>
            <a:ext cx="3281679" cy="115951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385"/>
              </a:spcBef>
            </a:pPr>
            <a:r>
              <a:rPr sz="2400" dirty="0">
                <a:latin typeface="Calibri"/>
                <a:cs typeface="Calibri"/>
              </a:rPr>
              <a:t>Filter feeders </a:t>
            </a:r>
            <a:r>
              <a:rPr sz="2400" spc="-5" dirty="0">
                <a:latin typeface="Calibri"/>
                <a:cs typeface="Calibri"/>
              </a:rPr>
              <a:t>(plankton) </a:t>
            </a:r>
            <a:r>
              <a:rPr sz="2400" dirty="0">
                <a:latin typeface="Calibri"/>
                <a:cs typeface="Calibri"/>
              </a:rPr>
              <a:t> Eaten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some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fish,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ducks,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crayfish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&amp;crabs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539654" y="119887"/>
            <a:ext cx="166306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alibri"/>
                <a:cs typeface="Calibri"/>
              </a:rPr>
              <a:t>Life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history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700654" y="5767832"/>
            <a:ext cx="275082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62940" marR="5080" indent="-650875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Calibri"/>
                <a:cs typeface="Calibri"/>
              </a:rPr>
              <a:t>Warm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water,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external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fertilization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28458" y="2948432"/>
            <a:ext cx="177228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73380" marR="5080" indent="-361315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Calibri"/>
                <a:cs typeface="Calibri"/>
              </a:rPr>
              <a:t>Settle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hard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surfaces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0" name="object 4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15199" y="1729333"/>
            <a:ext cx="1300277" cy="1242466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8667622" y="2591610"/>
            <a:ext cx="152400" cy="3016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" dirty="0">
                <a:solidFill>
                  <a:srgbClr val="4F81BD"/>
                </a:solidFill>
                <a:latin typeface="Calibri"/>
                <a:cs typeface="Calibri"/>
              </a:rPr>
              <a:t>USG</a:t>
            </a:r>
            <a:r>
              <a:rPr sz="1000" dirty="0">
                <a:solidFill>
                  <a:srgbClr val="4F81BD"/>
                </a:solidFill>
                <a:latin typeface="Calibri"/>
                <a:cs typeface="Calibri"/>
              </a:rPr>
              <a:t>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739</Words>
  <Application>Microsoft Macintosh PowerPoint</Application>
  <PresentationFormat>On-screen Show (4:3)</PresentationFormat>
  <Paragraphs>98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What makes invasive  species so successful?</vt:lpstr>
      <vt:lpstr>Definitions</vt:lpstr>
      <vt:lpstr>Common Characteristics of Successful  Invasives</vt:lpstr>
      <vt:lpstr>Why worry about invasive species?</vt:lpstr>
      <vt:lpstr>Zebra  mussels</vt:lpstr>
      <vt:lpstr>Extent of zebra mussels in the US</vt:lpstr>
      <vt:lpstr>Life history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invasive species so successful?</dc:title>
  <dc:creator>Andrea Caruso</dc:creator>
  <cp:lastModifiedBy>Laurel Cardellichio</cp:lastModifiedBy>
  <cp:revision>3</cp:revision>
  <dcterms:created xsi:type="dcterms:W3CDTF">2021-06-14T15:44:10Z</dcterms:created>
  <dcterms:modified xsi:type="dcterms:W3CDTF">2021-06-14T15:46:18Z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2013-11-26T00:00:00Z</vt:filetime>
  </property>
  <property fmtid="{D5CDD505-2E9C-101B-9397-08002B2CF9AE}" pid="3" name="Creator">
    <vt:lpwstr>Acrobat PDFMaker 9.1 for PowerPoint</vt:lpwstr>
  </property>
  <property fmtid="{D5CDD505-2E9C-101B-9397-08002B2CF9AE}" pid="4" name="LastSaved">
    <vt:filetime>2021-06-14T00:00:00Z</vt:filetime>
  </property>
</Properties>
</file>