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F8B81-3346-4749-B799-B136A7CFA8F9}" v="5" dt="2021-06-10T18:35:49.44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p:cViewPr varScale="1">
        <p:scale>
          <a:sx n="106" d="100"/>
          <a:sy n="106" d="100"/>
        </p:scale>
        <p:origin x="1800"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E543CCB-1694-4721-B924-683E365FA1C0}" type="datetimeFigureOut">
              <a:rPr lang="en-US"/>
              <a:t>6/10/21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3D30780-7E24-4336-A8F9-EC57DBA912DB}" type="slidenum">
              <a:rPr lang="en-US"/>
              <a:t>‹#›</a:t>
            </a:fld>
            <a:endParaRPr lang="en-US"/>
          </a:p>
        </p:txBody>
      </p:sp>
    </p:spTree>
    <p:extLst>
      <p:ext uri="{BB962C8B-B14F-4D97-AF65-F5344CB8AC3E}">
        <p14:creationId xmlns:p14="http://schemas.microsoft.com/office/powerpoint/2010/main" val="331138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2013-03-22 16:29:13</a:t>
            </a:r>
          </a:p>
          <a:p>
            <a:r>
              <a:t>--------------------------------------------</a:t>
            </a:r>
          </a:p>
          <a:p>
            <a:r>
              <a:t>Alien animal in Hudson River</a:t>
            </a:r>
          </a:p>
          <a:p>
            <a:r>
              <a:t>Zebra mussel native to SE Europe  and W Asia Lives in FW and  brackish water</a:t>
            </a:r>
          </a:p>
          <a:p>
            <a:r>
              <a:t>Introduced from Europe in Lake St  Claire in ballast water, spread  through Great Lakes, Erie Canal  to HR</a:t>
            </a:r>
          </a:p>
          <a:p>
            <a:r>
              <a:t>One of the most dramatic examples                                                    of a successful invasion by an  introduced species is the zebra  mussel, Dreissena polymorpha.  This native to southern Russia  was introduced to the Great  Lakes in 1985 or 1986 via ballast  water from foreign ships. Since  then, it has spread rapidly  throughout the Great Lakes, into  the Hudson River in NY state,  and into many other freshwater  habitats in the eastern U.S.  (Figure 1a).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2013-03-22 16:29:13</a:t>
            </a:r>
          </a:p>
          <a:p>
            <a:r>
              <a:t>--------------------------------------------</a:t>
            </a:r>
          </a:p>
          <a:p>
            <a:r>
              <a:t>Filter feeders – strain phytoplankton                                            and zooplankton from water  Gamete shed into water,  immature form, veiliger, settles  on hard surfaces Mature quickly  and live 6-7 years</a:t>
            </a:r>
          </a:p>
          <a:p>
            <a:r>
              <a:t>Prey item for few species in HR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8000"/>
          </a:xfrm>
          <a:prstGeom prst="rect">
            <a:avLst/>
          </a:prstGeom>
        </p:spPr>
      </p:pic>
      <p:sp>
        <p:nvSpPr>
          <p:cNvPr id="17" name="bg object 17"/>
          <p:cNvSpPr/>
          <p:nvPr/>
        </p:nvSpPr>
        <p:spPr>
          <a:xfrm>
            <a:off x="2133600" y="0"/>
            <a:ext cx="5029200" cy="1600200"/>
          </a:xfrm>
          <a:custGeom>
            <a:avLst/>
            <a:gdLst/>
            <a:ahLst/>
            <a:cxnLst/>
            <a:rect l="l" t="t" r="r" b="b"/>
            <a:pathLst>
              <a:path w="5029200" h="1600200">
                <a:moveTo>
                  <a:pt x="5029200" y="0"/>
                </a:moveTo>
                <a:lnTo>
                  <a:pt x="0" y="0"/>
                </a:lnTo>
                <a:lnTo>
                  <a:pt x="0" y="1600200"/>
                </a:lnTo>
                <a:lnTo>
                  <a:pt x="5029200" y="1600200"/>
                </a:lnTo>
                <a:lnTo>
                  <a:pt x="5029200" y="0"/>
                </a:lnTo>
                <a:close/>
              </a:path>
            </a:pathLst>
          </a:custGeom>
          <a:solidFill>
            <a:srgbClr val="DEF6F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EF6F1"/>
          </a:solidFill>
        </p:spPr>
        <p:txBody>
          <a:bodyPr wrap="square" lIns="0" tIns="0" rIns="0" bIns="0" rtlCol="0"/>
          <a:lstStyle/>
          <a:p>
            <a:endParaRPr/>
          </a:p>
        </p:txBody>
      </p:sp>
      <p:sp>
        <p:nvSpPr>
          <p:cNvPr id="2" name="Holder 2"/>
          <p:cNvSpPr>
            <a:spLocks noGrp="1"/>
          </p:cNvSpPr>
          <p:nvPr>
            <p:ph type="title"/>
          </p:nvPr>
        </p:nvSpPr>
        <p:spPr>
          <a:xfrm>
            <a:off x="987710" y="209042"/>
            <a:ext cx="3357879" cy="635635"/>
          </a:xfrm>
          <a:prstGeom prst="rect">
            <a:avLst/>
          </a:prstGeom>
        </p:spPr>
        <p:txBody>
          <a:bodyPr wrap="square" lIns="0" tIns="0" rIns="0" bIns="0">
            <a:spAutoFit/>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a:xfrm>
            <a:off x="383540" y="1157295"/>
            <a:ext cx="8190865" cy="2707640"/>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hyperlink" Target="http://nas.er.usgs.gov/zebra.musse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05357" y="57354"/>
            <a:ext cx="4347210" cy="1366520"/>
          </a:xfrm>
          <a:prstGeom prst="rect">
            <a:avLst/>
          </a:prstGeom>
        </p:spPr>
        <p:txBody>
          <a:bodyPr vert="horz" wrap="square" lIns="0" tIns="12065" rIns="0" bIns="0" rtlCol="0">
            <a:spAutoFit/>
          </a:bodyPr>
          <a:lstStyle/>
          <a:p>
            <a:pPr marL="12700" marR="5080" indent="31115">
              <a:lnSpc>
                <a:spcPct val="100000"/>
              </a:lnSpc>
              <a:spcBef>
                <a:spcPts val="95"/>
              </a:spcBef>
            </a:pPr>
            <a:r>
              <a:rPr sz="4400" spc="-5" dirty="0"/>
              <a:t>Zebra Mussels in </a:t>
            </a:r>
            <a:r>
              <a:rPr sz="4400" spc="-1210" dirty="0"/>
              <a:t> </a:t>
            </a:r>
            <a:r>
              <a:rPr sz="4400" spc="-5" dirty="0"/>
              <a:t>the</a:t>
            </a:r>
            <a:r>
              <a:rPr sz="4400" spc="-25" dirty="0"/>
              <a:t> </a:t>
            </a:r>
            <a:r>
              <a:rPr sz="4400" spc="-5" dirty="0"/>
              <a:t>Hudson</a:t>
            </a:r>
            <a:r>
              <a:rPr sz="4400" spc="-15" dirty="0"/>
              <a:t> </a:t>
            </a:r>
            <a:r>
              <a:rPr sz="4400" spc="-5" dirty="0"/>
              <a:t>River</a:t>
            </a:r>
            <a:endParaRPr sz="4400"/>
          </a:p>
        </p:txBody>
      </p:sp>
      <p:sp>
        <p:nvSpPr>
          <p:cNvPr id="3" name="object 3"/>
          <p:cNvSpPr txBox="1"/>
          <p:nvPr/>
        </p:nvSpPr>
        <p:spPr>
          <a:xfrm>
            <a:off x="78739" y="6609448"/>
            <a:ext cx="63373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Cary</a:t>
            </a:r>
            <a:r>
              <a:rPr sz="1200" spc="-75" dirty="0">
                <a:latin typeface="Arial"/>
                <a:cs typeface="Arial"/>
              </a:rPr>
              <a:t> </a:t>
            </a:r>
            <a:r>
              <a:rPr sz="1200" spc="-5" dirty="0">
                <a:latin typeface="Arial"/>
                <a:cs typeface="Arial"/>
              </a:rPr>
              <a:t>IES</a:t>
            </a:r>
            <a:endParaRPr sz="1200">
              <a:latin typeface="Arial"/>
              <a:cs typeface="Arial"/>
            </a:endParaRPr>
          </a:p>
        </p:txBody>
      </p:sp>
      <p:pic>
        <p:nvPicPr>
          <p:cNvPr id="4" name="Picture 4">
            <a:extLst>
              <a:ext uri="{FF2B5EF4-FFF2-40B4-BE49-F238E27FC236}">
                <a16:creationId xmlns:a16="http://schemas.microsoft.com/office/drawing/2014/main" id="{6BD7CF6F-B330-4036-BC58-1C11B0D6D8E9}"/>
              </a:ext>
            </a:extLst>
          </p:cNvPr>
          <p:cNvPicPr>
            <a:picLocks noChangeAspect="1"/>
          </p:cNvPicPr>
          <p:nvPr/>
        </p:nvPicPr>
        <p:blipFill>
          <a:blip r:embed="rId3"/>
          <a:stretch>
            <a:fillRect/>
          </a:stretch>
        </p:blipFill>
        <p:spPr>
          <a:xfrm>
            <a:off x="1541207" y="1419685"/>
            <a:ext cx="5943600" cy="3905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191000" y="3352800"/>
            <a:ext cx="4952999" cy="3505200"/>
          </a:xfrm>
          <a:prstGeom prst="rect">
            <a:avLst/>
          </a:prstGeom>
        </p:spPr>
      </p:pic>
      <p:sp>
        <p:nvSpPr>
          <p:cNvPr id="3" name="object 3"/>
          <p:cNvSpPr txBox="1">
            <a:spLocks noGrp="1"/>
          </p:cNvSpPr>
          <p:nvPr>
            <p:ph type="title"/>
          </p:nvPr>
        </p:nvSpPr>
        <p:spPr>
          <a:xfrm>
            <a:off x="202850" y="239522"/>
            <a:ext cx="8127365" cy="635635"/>
          </a:xfrm>
          <a:prstGeom prst="rect">
            <a:avLst/>
          </a:prstGeom>
        </p:spPr>
        <p:txBody>
          <a:bodyPr vert="horz" wrap="square" lIns="0" tIns="12700" rIns="0" bIns="0" rtlCol="0">
            <a:spAutoFit/>
          </a:bodyPr>
          <a:lstStyle/>
          <a:p>
            <a:pPr marL="12700">
              <a:lnSpc>
                <a:spcPct val="100000"/>
              </a:lnSpc>
              <a:spcBef>
                <a:spcPts val="100"/>
              </a:spcBef>
            </a:pPr>
            <a:r>
              <a:rPr spc="-5" dirty="0"/>
              <a:t>Zebra</a:t>
            </a:r>
            <a:r>
              <a:rPr spc="-10" dirty="0"/>
              <a:t> </a:t>
            </a:r>
            <a:r>
              <a:rPr dirty="0"/>
              <a:t>Mussels</a:t>
            </a:r>
            <a:r>
              <a:rPr spc="-10" dirty="0"/>
              <a:t> </a:t>
            </a:r>
            <a:r>
              <a:rPr dirty="0"/>
              <a:t>-</a:t>
            </a:r>
            <a:r>
              <a:rPr spc="15" dirty="0"/>
              <a:t> </a:t>
            </a:r>
            <a:r>
              <a:rPr sz="3400" i="1" spc="-5" dirty="0">
                <a:latin typeface="Arial"/>
                <a:cs typeface="Arial"/>
              </a:rPr>
              <a:t>Dreissena</a:t>
            </a:r>
            <a:r>
              <a:rPr sz="3400" i="1" spc="-25" dirty="0">
                <a:latin typeface="Arial"/>
                <a:cs typeface="Arial"/>
              </a:rPr>
              <a:t> </a:t>
            </a:r>
            <a:r>
              <a:rPr sz="3400" i="1" spc="-5" dirty="0">
                <a:latin typeface="Arial"/>
                <a:cs typeface="Arial"/>
              </a:rPr>
              <a:t>polymorpha</a:t>
            </a:r>
            <a:endParaRPr sz="3400">
              <a:latin typeface="Arial"/>
              <a:cs typeface="Arial"/>
            </a:endParaRPr>
          </a:p>
        </p:txBody>
      </p:sp>
      <p:sp>
        <p:nvSpPr>
          <p:cNvPr id="4" name="object 4"/>
          <p:cNvSpPr txBox="1">
            <a:spLocks noGrp="1"/>
          </p:cNvSpPr>
          <p:nvPr>
            <p:ph type="body" idx="1"/>
          </p:nvPr>
        </p:nvSpPr>
        <p:spPr>
          <a:prstGeom prst="rect">
            <a:avLst/>
          </a:prstGeom>
        </p:spPr>
        <p:txBody>
          <a:bodyPr vert="horz" wrap="square" lIns="0" tIns="55244" rIns="0" bIns="0" rtlCol="0">
            <a:spAutoFit/>
          </a:bodyPr>
          <a:lstStyle/>
          <a:p>
            <a:pPr marL="452755" indent="-440690">
              <a:lnSpc>
                <a:spcPct val="100000"/>
              </a:lnSpc>
              <a:spcBef>
                <a:spcPts val="434"/>
              </a:spcBef>
              <a:buChar char="•"/>
              <a:tabLst>
                <a:tab pos="452755" algn="l"/>
                <a:tab pos="453390" algn="l"/>
              </a:tabLst>
            </a:pPr>
            <a:r>
              <a:rPr dirty="0"/>
              <a:t>Native</a:t>
            </a:r>
            <a:r>
              <a:rPr spc="-15" dirty="0"/>
              <a:t> </a:t>
            </a:r>
            <a:r>
              <a:rPr dirty="0"/>
              <a:t>to</a:t>
            </a:r>
            <a:r>
              <a:rPr spc="-15" dirty="0"/>
              <a:t> </a:t>
            </a:r>
            <a:r>
              <a:rPr spc="-5" dirty="0"/>
              <a:t>SE</a:t>
            </a:r>
            <a:r>
              <a:rPr spc="-25" dirty="0"/>
              <a:t> </a:t>
            </a:r>
            <a:r>
              <a:rPr dirty="0"/>
              <a:t>Europe</a:t>
            </a:r>
            <a:r>
              <a:rPr spc="-5" dirty="0"/>
              <a:t> </a:t>
            </a:r>
            <a:r>
              <a:rPr dirty="0"/>
              <a:t>and</a:t>
            </a:r>
            <a:r>
              <a:rPr spc="-5" dirty="0"/>
              <a:t> </a:t>
            </a:r>
            <a:r>
              <a:rPr dirty="0"/>
              <a:t>W</a:t>
            </a:r>
            <a:r>
              <a:rPr spc="-25" dirty="0"/>
              <a:t> </a:t>
            </a:r>
            <a:r>
              <a:rPr spc="-5" dirty="0"/>
              <a:t>Asia</a:t>
            </a:r>
          </a:p>
          <a:p>
            <a:pPr marL="355600" marR="5080" indent="-343535">
              <a:lnSpc>
                <a:spcPts val="3020"/>
              </a:lnSpc>
              <a:spcBef>
                <a:spcPts val="720"/>
              </a:spcBef>
              <a:buFont typeface="Arial"/>
              <a:buChar char="•"/>
              <a:tabLst>
                <a:tab pos="452755" algn="l"/>
                <a:tab pos="453390" algn="l"/>
              </a:tabLst>
            </a:pPr>
            <a:r>
              <a:rPr dirty="0"/>
              <a:t>	1985 via European ship’s ballast water to lake by </a:t>
            </a:r>
            <a:r>
              <a:rPr spc="-765" dirty="0"/>
              <a:t> </a:t>
            </a:r>
            <a:r>
              <a:rPr dirty="0"/>
              <a:t>Detroit</a:t>
            </a:r>
          </a:p>
          <a:p>
            <a:pPr marL="452755" indent="-440690">
              <a:lnSpc>
                <a:spcPct val="100000"/>
              </a:lnSpc>
              <a:spcBef>
                <a:spcPts val="295"/>
              </a:spcBef>
              <a:buChar char="•"/>
              <a:tabLst>
                <a:tab pos="452755" algn="l"/>
                <a:tab pos="453390" algn="l"/>
              </a:tabLst>
            </a:pPr>
            <a:r>
              <a:rPr dirty="0"/>
              <a:t>Spread through</a:t>
            </a:r>
            <a:r>
              <a:rPr spc="-10" dirty="0"/>
              <a:t> </a:t>
            </a:r>
            <a:r>
              <a:rPr dirty="0"/>
              <a:t>Great</a:t>
            </a:r>
            <a:r>
              <a:rPr spc="-15" dirty="0"/>
              <a:t> </a:t>
            </a:r>
            <a:r>
              <a:rPr dirty="0"/>
              <a:t>Lakes</a:t>
            </a:r>
            <a:r>
              <a:rPr spc="-15" dirty="0"/>
              <a:t> </a:t>
            </a:r>
            <a:r>
              <a:rPr dirty="0"/>
              <a:t>and</a:t>
            </a:r>
            <a:r>
              <a:rPr spc="-5" dirty="0"/>
              <a:t> Erie</a:t>
            </a:r>
            <a:r>
              <a:rPr spc="-15" dirty="0"/>
              <a:t> </a:t>
            </a:r>
            <a:r>
              <a:rPr dirty="0"/>
              <a:t>Canal</a:t>
            </a:r>
          </a:p>
          <a:p>
            <a:pPr marL="12700" marR="5494020" indent="-635">
              <a:lnSpc>
                <a:spcPts val="3020"/>
              </a:lnSpc>
              <a:spcBef>
                <a:spcPts val="1010"/>
              </a:spcBef>
              <a:buChar char="•"/>
              <a:tabLst>
                <a:tab pos="431800" algn="l"/>
                <a:tab pos="432434" algn="l"/>
              </a:tabLst>
            </a:pPr>
            <a:r>
              <a:rPr dirty="0"/>
              <a:t>Live</a:t>
            </a:r>
            <a:r>
              <a:rPr spc="-35" dirty="0"/>
              <a:t> </a:t>
            </a:r>
            <a:r>
              <a:rPr dirty="0"/>
              <a:t>in</a:t>
            </a:r>
            <a:r>
              <a:rPr spc="-30" dirty="0"/>
              <a:t> </a:t>
            </a:r>
            <a:r>
              <a:rPr dirty="0"/>
              <a:t>fresh</a:t>
            </a:r>
            <a:r>
              <a:rPr spc="-35" dirty="0"/>
              <a:t> </a:t>
            </a:r>
            <a:r>
              <a:rPr dirty="0"/>
              <a:t>&amp; </a:t>
            </a:r>
            <a:r>
              <a:rPr spc="-765" dirty="0"/>
              <a:t> </a:t>
            </a:r>
            <a:r>
              <a:rPr dirty="0"/>
              <a:t>brackish</a:t>
            </a:r>
            <a:r>
              <a:rPr spc="-30" dirty="0"/>
              <a:t> </a:t>
            </a:r>
            <a:r>
              <a:rPr dirty="0"/>
              <a:t>water</a:t>
            </a:r>
          </a:p>
        </p:txBody>
      </p:sp>
      <p:pic>
        <p:nvPicPr>
          <p:cNvPr id="5" name="object 5"/>
          <p:cNvPicPr/>
          <p:nvPr/>
        </p:nvPicPr>
        <p:blipFill>
          <a:blip r:embed="rId4" cstate="print"/>
          <a:stretch>
            <a:fillRect/>
          </a:stretch>
        </p:blipFill>
        <p:spPr>
          <a:xfrm>
            <a:off x="381000" y="4016827"/>
            <a:ext cx="3314700" cy="2841170"/>
          </a:xfrm>
          <a:prstGeom prst="rect">
            <a:avLst/>
          </a:prstGeom>
        </p:spPr>
      </p:pic>
      <p:sp>
        <p:nvSpPr>
          <p:cNvPr id="6" name="object 6"/>
          <p:cNvSpPr txBox="1"/>
          <p:nvPr/>
        </p:nvSpPr>
        <p:spPr>
          <a:xfrm>
            <a:off x="88604" y="6191503"/>
            <a:ext cx="196215" cy="633730"/>
          </a:xfrm>
          <a:prstGeom prst="rect">
            <a:avLst/>
          </a:prstGeom>
        </p:spPr>
        <p:txBody>
          <a:bodyPr vert="vert270" wrap="square" lIns="0" tIns="0" rIns="0" bIns="0" rtlCol="0">
            <a:spAutoFit/>
          </a:bodyPr>
          <a:lstStyle/>
          <a:p>
            <a:pPr marL="12700">
              <a:lnSpc>
                <a:spcPts val="1425"/>
              </a:lnSpc>
            </a:pPr>
            <a:r>
              <a:rPr sz="1200" spc="-5" dirty="0">
                <a:latin typeface="Arial"/>
                <a:cs typeface="Arial"/>
              </a:rPr>
              <a:t>Cary</a:t>
            </a:r>
            <a:r>
              <a:rPr sz="1200" spc="-75" dirty="0">
                <a:latin typeface="Arial"/>
                <a:cs typeface="Arial"/>
              </a:rPr>
              <a:t> </a:t>
            </a:r>
            <a:r>
              <a:rPr sz="1200" spc="-5" dirty="0">
                <a:latin typeface="Arial"/>
                <a:cs typeface="Arial"/>
              </a:rPr>
              <a:t>IES</a:t>
            </a:r>
            <a:endParaRPr sz="12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76974"/>
            <a:ext cx="9144000" cy="6781165"/>
            <a:chOff x="0" y="76974"/>
            <a:chExt cx="9144000" cy="6781165"/>
          </a:xfrm>
        </p:grpSpPr>
        <p:pic>
          <p:nvPicPr>
            <p:cNvPr id="3" name="object 3"/>
            <p:cNvPicPr/>
            <p:nvPr/>
          </p:nvPicPr>
          <p:blipFill>
            <a:blip r:embed="rId3" cstate="print"/>
            <a:stretch>
              <a:fillRect/>
            </a:stretch>
          </p:blipFill>
          <p:spPr>
            <a:xfrm>
              <a:off x="4495228" y="2092845"/>
              <a:ext cx="4648771" cy="4765154"/>
            </a:xfrm>
            <a:prstGeom prst="rect">
              <a:avLst/>
            </a:prstGeom>
          </p:spPr>
        </p:pic>
        <p:pic>
          <p:nvPicPr>
            <p:cNvPr id="4" name="object 4"/>
            <p:cNvPicPr/>
            <p:nvPr/>
          </p:nvPicPr>
          <p:blipFill>
            <a:blip r:embed="rId4" cstate="print"/>
            <a:stretch>
              <a:fillRect/>
            </a:stretch>
          </p:blipFill>
          <p:spPr>
            <a:xfrm>
              <a:off x="0" y="76974"/>
              <a:ext cx="4876800" cy="3504425"/>
            </a:xfrm>
            <a:prstGeom prst="rect">
              <a:avLst/>
            </a:prstGeom>
          </p:spPr>
        </p:pic>
      </p:grpSp>
      <p:sp>
        <p:nvSpPr>
          <p:cNvPr id="5" name="object 5"/>
          <p:cNvSpPr txBox="1"/>
          <p:nvPr/>
        </p:nvSpPr>
        <p:spPr>
          <a:xfrm>
            <a:off x="78739" y="3604514"/>
            <a:ext cx="3510279" cy="452755"/>
          </a:xfrm>
          <a:prstGeom prst="rect">
            <a:avLst/>
          </a:prstGeom>
        </p:spPr>
        <p:txBody>
          <a:bodyPr vert="horz" wrap="square" lIns="0" tIns="12700" rIns="0" bIns="0" rtlCol="0">
            <a:spAutoFit/>
          </a:bodyPr>
          <a:lstStyle/>
          <a:p>
            <a:pPr marL="12700">
              <a:lnSpc>
                <a:spcPct val="100000"/>
              </a:lnSpc>
              <a:spcBef>
                <a:spcPts val="100"/>
              </a:spcBef>
            </a:pPr>
            <a:r>
              <a:rPr sz="2800" dirty="0">
                <a:latin typeface="Arial"/>
                <a:cs typeface="Arial"/>
              </a:rPr>
              <a:t>Native</a:t>
            </a:r>
            <a:r>
              <a:rPr sz="2800" spc="-55" dirty="0">
                <a:latin typeface="Arial"/>
                <a:cs typeface="Arial"/>
              </a:rPr>
              <a:t> </a:t>
            </a:r>
            <a:r>
              <a:rPr sz="2800" dirty="0">
                <a:latin typeface="Arial"/>
                <a:cs typeface="Arial"/>
              </a:rPr>
              <a:t>pearly</a:t>
            </a:r>
            <a:r>
              <a:rPr sz="2800" spc="-45" dirty="0">
                <a:latin typeface="Arial"/>
                <a:cs typeface="Arial"/>
              </a:rPr>
              <a:t> </a:t>
            </a:r>
            <a:r>
              <a:rPr sz="2800" dirty="0">
                <a:latin typeface="Arial"/>
                <a:cs typeface="Arial"/>
              </a:rPr>
              <a:t>mussels</a:t>
            </a:r>
            <a:endParaRPr sz="2800">
              <a:latin typeface="Arial"/>
              <a:cs typeface="Arial"/>
            </a:endParaRPr>
          </a:p>
        </p:txBody>
      </p:sp>
      <p:sp>
        <p:nvSpPr>
          <p:cNvPr id="6" name="object 6"/>
          <p:cNvSpPr txBox="1">
            <a:spLocks noGrp="1"/>
          </p:cNvSpPr>
          <p:nvPr>
            <p:ph type="title"/>
          </p:nvPr>
        </p:nvSpPr>
        <p:spPr>
          <a:xfrm>
            <a:off x="5260330" y="1775780"/>
            <a:ext cx="3728085" cy="452755"/>
          </a:xfrm>
          <a:prstGeom prst="rect">
            <a:avLst/>
          </a:prstGeom>
        </p:spPr>
        <p:txBody>
          <a:bodyPr vert="horz" wrap="square" lIns="0" tIns="12700" rIns="0" bIns="0" rtlCol="0">
            <a:spAutoFit/>
          </a:bodyPr>
          <a:lstStyle/>
          <a:p>
            <a:pPr marL="12700">
              <a:lnSpc>
                <a:spcPct val="100000"/>
              </a:lnSpc>
              <a:spcBef>
                <a:spcPts val="100"/>
              </a:spcBef>
            </a:pPr>
            <a:r>
              <a:rPr sz="2800" dirty="0"/>
              <a:t>Invasive</a:t>
            </a:r>
            <a:r>
              <a:rPr sz="2800" spc="-55" dirty="0"/>
              <a:t> </a:t>
            </a:r>
            <a:r>
              <a:rPr sz="2800" dirty="0"/>
              <a:t>zebra</a:t>
            </a:r>
            <a:r>
              <a:rPr sz="2800" spc="-40" dirty="0"/>
              <a:t> </a:t>
            </a:r>
            <a:r>
              <a:rPr sz="2800" dirty="0"/>
              <a:t>mussels</a:t>
            </a:r>
            <a:endParaRPr sz="2800"/>
          </a:p>
        </p:txBody>
      </p:sp>
      <p:grpSp>
        <p:nvGrpSpPr>
          <p:cNvPr id="7" name="object 7"/>
          <p:cNvGrpSpPr/>
          <p:nvPr/>
        </p:nvGrpSpPr>
        <p:grpSpPr>
          <a:xfrm>
            <a:off x="3579154" y="2324100"/>
            <a:ext cx="2705735" cy="1600200"/>
            <a:chOff x="3579154" y="2324100"/>
            <a:chExt cx="2705735" cy="1600200"/>
          </a:xfrm>
        </p:grpSpPr>
        <p:sp>
          <p:nvSpPr>
            <p:cNvPr id="8" name="object 8"/>
            <p:cNvSpPr/>
            <p:nvPr/>
          </p:nvSpPr>
          <p:spPr>
            <a:xfrm>
              <a:off x="3679279" y="3196463"/>
              <a:ext cx="207010" cy="690245"/>
            </a:xfrm>
            <a:custGeom>
              <a:avLst/>
              <a:gdLst/>
              <a:ahLst/>
              <a:cxnLst/>
              <a:rect l="l" t="t" r="r" b="b"/>
              <a:pathLst>
                <a:path w="207010" h="690245">
                  <a:moveTo>
                    <a:pt x="206921" y="689737"/>
                  </a:moveTo>
                  <a:lnTo>
                    <a:pt x="0" y="0"/>
                  </a:lnTo>
                </a:path>
              </a:pathLst>
            </a:custGeom>
            <a:ln w="76200">
              <a:solidFill>
                <a:srgbClr val="0070C0"/>
              </a:solidFill>
            </a:ln>
          </p:spPr>
          <p:txBody>
            <a:bodyPr wrap="square" lIns="0" tIns="0" rIns="0" bIns="0" rtlCol="0"/>
            <a:lstStyle/>
            <a:p>
              <a:endParaRPr/>
            </a:p>
          </p:txBody>
        </p:sp>
        <p:sp>
          <p:nvSpPr>
            <p:cNvPr id="9" name="object 9"/>
            <p:cNvSpPr/>
            <p:nvPr/>
          </p:nvSpPr>
          <p:spPr>
            <a:xfrm>
              <a:off x="3617254" y="3196459"/>
              <a:ext cx="255904" cy="257810"/>
            </a:xfrm>
            <a:custGeom>
              <a:avLst/>
              <a:gdLst/>
              <a:ahLst/>
              <a:cxnLst/>
              <a:rect l="l" t="t" r="r" b="b"/>
              <a:pathLst>
                <a:path w="255904" h="257810">
                  <a:moveTo>
                    <a:pt x="0" y="257276"/>
                  </a:moveTo>
                  <a:lnTo>
                    <a:pt x="62026" y="0"/>
                  </a:lnTo>
                  <a:lnTo>
                    <a:pt x="255447" y="180632"/>
                  </a:lnTo>
                </a:path>
              </a:pathLst>
            </a:custGeom>
            <a:ln w="76200">
              <a:solidFill>
                <a:srgbClr val="0070C0"/>
              </a:solidFill>
            </a:ln>
          </p:spPr>
          <p:txBody>
            <a:bodyPr wrap="square" lIns="0" tIns="0" rIns="0" bIns="0" rtlCol="0"/>
            <a:lstStyle/>
            <a:p>
              <a:endParaRPr/>
            </a:p>
          </p:txBody>
        </p:sp>
        <p:sp>
          <p:nvSpPr>
            <p:cNvPr id="10" name="object 10"/>
            <p:cNvSpPr/>
            <p:nvPr/>
          </p:nvSpPr>
          <p:spPr>
            <a:xfrm>
              <a:off x="5943600" y="2362200"/>
              <a:ext cx="274320" cy="617220"/>
            </a:xfrm>
            <a:custGeom>
              <a:avLst/>
              <a:gdLst/>
              <a:ahLst/>
              <a:cxnLst/>
              <a:rect l="l" t="t" r="r" b="b"/>
              <a:pathLst>
                <a:path w="274320" h="617219">
                  <a:moveTo>
                    <a:pt x="0" y="0"/>
                  </a:moveTo>
                  <a:lnTo>
                    <a:pt x="274167" y="616864"/>
                  </a:lnTo>
                </a:path>
              </a:pathLst>
            </a:custGeom>
            <a:ln w="76200">
              <a:solidFill>
                <a:srgbClr val="0070C0"/>
              </a:solidFill>
            </a:ln>
          </p:spPr>
          <p:txBody>
            <a:bodyPr wrap="square" lIns="0" tIns="0" rIns="0" bIns="0" rtlCol="0"/>
            <a:lstStyle/>
            <a:p>
              <a:endParaRPr/>
            </a:p>
          </p:txBody>
        </p:sp>
        <p:sp>
          <p:nvSpPr>
            <p:cNvPr id="11" name="object 11"/>
            <p:cNvSpPr/>
            <p:nvPr/>
          </p:nvSpPr>
          <p:spPr>
            <a:xfrm>
              <a:off x="6003076" y="2716008"/>
              <a:ext cx="243840" cy="263525"/>
            </a:xfrm>
            <a:custGeom>
              <a:avLst/>
              <a:gdLst/>
              <a:ahLst/>
              <a:cxnLst/>
              <a:rect l="l" t="t" r="r" b="b"/>
              <a:pathLst>
                <a:path w="243839" h="263525">
                  <a:moveTo>
                    <a:pt x="243712" y="0"/>
                  </a:moveTo>
                  <a:lnTo>
                    <a:pt x="214693" y="263055"/>
                  </a:lnTo>
                  <a:lnTo>
                    <a:pt x="0" y="108305"/>
                  </a:lnTo>
                </a:path>
              </a:pathLst>
            </a:custGeom>
            <a:ln w="76199">
              <a:solidFill>
                <a:srgbClr val="0070C0"/>
              </a:solidFill>
            </a:ln>
          </p:spPr>
          <p:txBody>
            <a:bodyPr wrap="square" lIns="0" tIns="0" rIns="0" bIns="0" rtlCol="0"/>
            <a:lstStyle/>
            <a:p>
              <a:endParaRPr/>
            </a:p>
          </p:txBody>
        </p:sp>
      </p:grpSp>
      <p:sp>
        <p:nvSpPr>
          <p:cNvPr id="12" name="object 12"/>
          <p:cNvSpPr txBox="1"/>
          <p:nvPr/>
        </p:nvSpPr>
        <p:spPr>
          <a:xfrm>
            <a:off x="4117340" y="3305047"/>
            <a:ext cx="63373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Cary</a:t>
            </a:r>
            <a:r>
              <a:rPr sz="1200" spc="-75" dirty="0">
                <a:latin typeface="Arial"/>
                <a:cs typeface="Arial"/>
              </a:rPr>
              <a:t> </a:t>
            </a:r>
            <a:r>
              <a:rPr sz="1200" spc="-5" dirty="0">
                <a:latin typeface="Arial"/>
                <a:cs typeface="Arial"/>
              </a:rPr>
              <a:t>IES</a:t>
            </a:r>
            <a:endParaRPr sz="1200">
              <a:latin typeface="Arial"/>
              <a:cs typeface="Arial"/>
            </a:endParaRPr>
          </a:p>
        </p:txBody>
      </p:sp>
      <p:sp>
        <p:nvSpPr>
          <p:cNvPr id="13" name="object 13"/>
          <p:cNvSpPr txBox="1"/>
          <p:nvPr/>
        </p:nvSpPr>
        <p:spPr>
          <a:xfrm>
            <a:off x="8384540" y="6609384"/>
            <a:ext cx="63373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Cary</a:t>
            </a:r>
            <a:r>
              <a:rPr sz="1200" spc="-75" dirty="0">
                <a:latin typeface="Arial"/>
                <a:cs typeface="Arial"/>
              </a:rPr>
              <a:t> </a:t>
            </a:r>
            <a:r>
              <a:rPr sz="1200" spc="-5" dirty="0">
                <a:latin typeface="Arial"/>
                <a:cs typeface="Arial"/>
              </a:rPr>
              <a:t>IES</a:t>
            </a:r>
            <a:endParaRPr sz="12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Zebra</a:t>
            </a:r>
            <a:r>
              <a:rPr spc="-85" dirty="0"/>
              <a:t> </a:t>
            </a:r>
            <a:r>
              <a:rPr dirty="0"/>
              <a:t>Mussels</a:t>
            </a:r>
          </a:p>
        </p:txBody>
      </p:sp>
      <p:sp>
        <p:nvSpPr>
          <p:cNvPr id="3" name="object 3"/>
          <p:cNvSpPr txBox="1"/>
          <p:nvPr/>
        </p:nvSpPr>
        <p:spPr>
          <a:xfrm>
            <a:off x="78739" y="528019"/>
            <a:ext cx="4759325" cy="4981575"/>
          </a:xfrm>
          <a:prstGeom prst="rect">
            <a:avLst/>
          </a:prstGeom>
        </p:spPr>
        <p:txBody>
          <a:bodyPr vert="horz" wrap="square" lIns="0" tIns="305435" rIns="0" bIns="0" rtlCol="0">
            <a:spAutoFit/>
          </a:bodyPr>
          <a:lstStyle/>
          <a:p>
            <a:pPr marL="429259">
              <a:lnSpc>
                <a:spcPct val="100000"/>
              </a:lnSpc>
              <a:spcBef>
                <a:spcPts val="2405"/>
              </a:spcBef>
            </a:pPr>
            <a:r>
              <a:rPr sz="3400" i="1" spc="-5" dirty="0">
                <a:latin typeface="Arial"/>
                <a:cs typeface="Arial"/>
              </a:rPr>
              <a:t>Dreissena</a:t>
            </a:r>
            <a:r>
              <a:rPr sz="3400" i="1" spc="-50" dirty="0">
                <a:latin typeface="Arial"/>
                <a:cs typeface="Arial"/>
              </a:rPr>
              <a:t> </a:t>
            </a:r>
            <a:r>
              <a:rPr sz="3400" i="1" spc="-5" dirty="0">
                <a:latin typeface="Arial"/>
                <a:cs typeface="Arial"/>
              </a:rPr>
              <a:t>polymorpha</a:t>
            </a:r>
            <a:endParaRPr sz="3400">
              <a:latin typeface="Arial"/>
              <a:cs typeface="Arial"/>
            </a:endParaRPr>
          </a:p>
          <a:p>
            <a:pPr marL="355600" indent="-343535">
              <a:lnSpc>
                <a:spcPct val="100000"/>
              </a:lnSpc>
              <a:spcBef>
                <a:spcPts val="1905"/>
              </a:spcBef>
              <a:buChar char="•"/>
              <a:tabLst>
                <a:tab pos="355600" algn="l"/>
                <a:tab pos="356235" algn="l"/>
              </a:tabLst>
            </a:pPr>
            <a:r>
              <a:rPr sz="2800" dirty="0">
                <a:latin typeface="Arial"/>
                <a:cs typeface="Arial"/>
              </a:rPr>
              <a:t>Life</a:t>
            </a:r>
            <a:r>
              <a:rPr sz="2800" spc="-55" dirty="0">
                <a:latin typeface="Arial"/>
                <a:cs typeface="Arial"/>
              </a:rPr>
              <a:t> </a:t>
            </a:r>
            <a:r>
              <a:rPr sz="2800" dirty="0">
                <a:latin typeface="Arial"/>
                <a:cs typeface="Arial"/>
              </a:rPr>
              <a:t>history</a:t>
            </a:r>
            <a:endParaRPr sz="2800">
              <a:latin typeface="Arial"/>
              <a:cs typeface="Arial"/>
            </a:endParaRPr>
          </a:p>
          <a:p>
            <a:pPr marL="755015" marR="1103630" lvl="1" indent="-285750">
              <a:lnSpc>
                <a:spcPts val="2590"/>
              </a:lnSpc>
              <a:spcBef>
                <a:spcPts val="625"/>
              </a:spcBef>
              <a:buChar char="–"/>
              <a:tabLst>
                <a:tab pos="755650" algn="l"/>
              </a:tabLst>
            </a:pPr>
            <a:r>
              <a:rPr sz="2400" spc="-5" dirty="0">
                <a:latin typeface="Arial"/>
                <a:cs typeface="Arial"/>
              </a:rPr>
              <a:t>Warm</a:t>
            </a:r>
            <a:r>
              <a:rPr sz="2400" spc="-45" dirty="0">
                <a:latin typeface="Arial"/>
                <a:cs typeface="Arial"/>
              </a:rPr>
              <a:t> </a:t>
            </a:r>
            <a:r>
              <a:rPr sz="2400" spc="-5" dirty="0">
                <a:latin typeface="Arial"/>
                <a:cs typeface="Arial"/>
              </a:rPr>
              <a:t>water,</a:t>
            </a:r>
            <a:r>
              <a:rPr sz="2400" spc="-35" dirty="0">
                <a:latin typeface="Arial"/>
                <a:cs typeface="Arial"/>
              </a:rPr>
              <a:t> </a:t>
            </a:r>
            <a:r>
              <a:rPr sz="2400" spc="-5" dirty="0">
                <a:latin typeface="Arial"/>
                <a:cs typeface="Arial"/>
              </a:rPr>
              <a:t>external </a:t>
            </a:r>
            <a:r>
              <a:rPr sz="2400" spc="-655" dirty="0">
                <a:latin typeface="Arial"/>
                <a:cs typeface="Arial"/>
              </a:rPr>
              <a:t> </a:t>
            </a:r>
            <a:r>
              <a:rPr sz="2400" spc="-5" dirty="0">
                <a:latin typeface="Arial"/>
                <a:cs typeface="Arial"/>
              </a:rPr>
              <a:t>fertilization</a:t>
            </a:r>
            <a:endParaRPr sz="2400">
              <a:latin typeface="Arial"/>
              <a:cs typeface="Arial"/>
            </a:endParaRPr>
          </a:p>
          <a:p>
            <a:pPr marL="755015" lvl="1" indent="-286385">
              <a:lnSpc>
                <a:spcPct val="100000"/>
              </a:lnSpc>
              <a:spcBef>
                <a:spcPts val="250"/>
              </a:spcBef>
              <a:buChar char="–"/>
              <a:tabLst>
                <a:tab pos="755650" algn="l"/>
              </a:tabLst>
            </a:pPr>
            <a:r>
              <a:rPr sz="2400" spc="-5" dirty="0">
                <a:latin typeface="Arial"/>
                <a:cs typeface="Arial"/>
              </a:rPr>
              <a:t>Larvae,</a:t>
            </a:r>
            <a:r>
              <a:rPr sz="2400" spc="-25" dirty="0">
                <a:latin typeface="Arial"/>
                <a:cs typeface="Arial"/>
              </a:rPr>
              <a:t> </a:t>
            </a:r>
            <a:r>
              <a:rPr sz="2400" spc="-5" dirty="0">
                <a:latin typeface="Arial"/>
                <a:cs typeface="Arial"/>
              </a:rPr>
              <a:t>veligers</a:t>
            </a:r>
            <a:endParaRPr sz="2400">
              <a:latin typeface="Arial"/>
              <a:cs typeface="Arial"/>
            </a:endParaRPr>
          </a:p>
          <a:p>
            <a:pPr marL="754380" lvl="1" indent="-285750">
              <a:lnSpc>
                <a:spcPct val="100000"/>
              </a:lnSpc>
              <a:spcBef>
                <a:spcPts val="290"/>
              </a:spcBef>
              <a:buChar char="–"/>
              <a:tabLst>
                <a:tab pos="755015" algn="l"/>
              </a:tabLst>
            </a:pPr>
            <a:r>
              <a:rPr sz="2400" spc="-5" dirty="0">
                <a:latin typeface="Arial"/>
                <a:cs typeface="Arial"/>
              </a:rPr>
              <a:t>Settle</a:t>
            </a:r>
            <a:r>
              <a:rPr sz="2400" spc="-30" dirty="0">
                <a:latin typeface="Arial"/>
                <a:cs typeface="Arial"/>
              </a:rPr>
              <a:t> </a:t>
            </a:r>
            <a:r>
              <a:rPr sz="2400" spc="-5" dirty="0">
                <a:latin typeface="Arial"/>
                <a:cs typeface="Arial"/>
              </a:rPr>
              <a:t>on</a:t>
            </a:r>
            <a:r>
              <a:rPr sz="2400" spc="-10" dirty="0">
                <a:latin typeface="Arial"/>
                <a:cs typeface="Arial"/>
              </a:rPr>
              <a:t> </a:t>
            </a:r>
            <a:r>
              <a:rPr sz="2400" spc="-5" dirty="0">
                <a:latin typeface="Arial"/>
                <a:cs typeface="Arial"/>
              </a:rPr>
              <a:t>hard</a:t>
            </a:r>
            <a:r>
              <a:rPr sz="2400" spc="-10" dirty="0">
                <a:latin typeface="Arial"/>
                <a:cs typeface="Arial"/>
              </a:rPr>
              <a:t> </a:t>
            </a:r>
            <a:r>
              <a:rPr sz="2400" spc="-5" dirty="0">
                <a:latin typeface="Arial"/>
                <a:cs typeface="Arial"/>
              </a:rPr>
              <a:t>surfaces</a:t>
            </a:r>
            <a:endParaRPr sz="2400">
              <a:latin typeface="Arial"/>
              <a:cs typeface="Arial"/>
            </a:endParaRPr>
          </a:p>
          <a:p>
            <a:pPr marL="754380" lvl="1" indent="-285750">
              <a:lnSpc>
                <a:spcPct val="100000"/>
              </a:lnSpc>
              <a:spcBef>
                <a:spcPts val="290"/>
              </a:spcBef>
              <a:buChar char="–"/>
              <a:tabLst>
                <a:tab pos="755015" algn="l"/>
              </a:tabLst>
            </a:pPr>
            <a:r>
              <a:rPr sz="2400" spc="-5" dirty="0">
                <a:latin typeface="Arial"/>
                <a:cs typeface="Arial"/>
              </a:rPr>
              <a:t>Mature</a:t>
            </a:r>
            <a:r>
              <a:rPr sz="2400" spc="-20" dirty="0">
                <a:latin typeface="Arial"/>
                <a:cs typeface="Arial"/>
              </a:rPr>
              <a:t> </a:t>
            </a:r>
            <a:r>
              <a:rPr sz="2400" spc="-5" dirty="0">
                <a:latin typeface="Arial"/>
                <a:cs typeface="Arial"/>
              </a:rPr>
              <a:t>at</a:t>
            </a:r>
            <a:r>
              <a:rPr sz="2400" spc="-25" dirty="0">
                <a:latin typeface="Arial"/>
                <a:cs typeface="Arial"/>
              </a:rPr>
              <a:t> </a:t>
            </a:r>
            <a:r>
              <a:rPr sz="2400" spc="-5" dirty="0">
                <a:latin typeface="Arial"/>
                <a:cs typeface="Arial"/>
              </a:rPr>
              <a:t>one</a:t>
            </a:r>
            <a:r>
              <a:rPr sz="2400" spc="-15" dirty="0">
                <a:latin typeface="Arial"/>
                <a:cs typeface="Arial"/>
              </a:rPr>
              <a:t> </a:t>
            </a:r>
            <a:r>
              <a:rPr sz="2400" spc="-5" dirty="0">
                <a:latin typeface="Arial"/>
                <a:cs typeface="Arial"/>
              </a:rPr>
              <a:t>year</a:t>
            </a:r>
            <a:endParaRPr sz="2400">
              <a:latin typeface="Arial"/>
              <a:cs typeface="Arial"/>
            </a:endParaRPr>
          </a:p>
          <a:p>
            <a:pPr marL="754380" lvl="1" indent="-285750">
              <a:lnSpc>
                <a:spcPct val="100000"/>
              </a:lnSpc>
              <a:spcBef>
                <a:spcPts val="285"/>
              </a:spcBef>
              <a:buChar char="–"/>
              <a:tabLst>
                <a:tab pos="755015" algn="l"/>
              </a:tabLst>
            </a:pPr>
            <a:r>
              <a:rPr sz="2400" spc="-5" dirty="0">
                <a:latin typeface="Arial"/>
                <a:cs typeface="Arial"/>
              </a:rPr>
              <a:t>Live</a:t>
            </a:r>
            <a:r>
              <a:rPr sz="2400" spc="-15" dirty="0">
                <a:latin typeface="Arial"/>
                <a:cs typeface="Arial"/>
              </a:rPr>
              <a:t> </a:t>
            </a:r>
            <a:r>
              <a:rPr sz="2400" spc="-5" dirty="0">
                <a:latin typeface="Arial"/>
                <a:cs typeface="Arial"/>
              </a:rPr>
              <a:t>6</a:t>
            </a:r>
            <a:r>
              <a:rPr sz="2400" spc="-20" dirty="0">
                <a:latin typeface="Arial"/>
                <a:cs typeface="Arial"/>
              </a:rPr>
              <a:t> </a:t>
            </a:r>
            <a:r>
              <a:rPr sz="2400" dirty="0">
                <a:latin typeface="Arial"/>
                <a:cs typeface="Arial"/>
              </a:rPr>
              <a:t>-</a:t>
            </a:r>
            <a:r>
              <a:rPr sz="2400" spc="-15" dirty="0">
                <a:latin typeface="Arial"/>
                <a:cs typeface="Arial"/>
              </a:rPr>
              <a:t> </a:t>
            </a:r>
            <a:r>
              <a:rPr sz="2400" spc="-5" dirty="0">
                <a:latin typeface="Arial"/>
                <a:cs typeface="Arial"/>
              </a:rPr>
              <a:t>7</a:t>
            </a:r>
            <a:r>
              <a:rPr sz="2400" spc="-20" dirty="0">
                <a:latin typeface="Arial"/>
                <a:cs typeface="Arial"/>
              </a:rPr>
              <a:t> </a:t>
            </a:r>
            <a:r>
              <a:rPr sz="2400" spc="-5" dirty="0">
                <a:latin typeface="Arial"/>
                <a:cs typeface="Arial"/>
              </a:rPr>
              <a:t>years</a:t>
            </a:r>
            <a:endParaRPr sz="2400">
              <a:latin typeface="Arial"/>
              <a:cs typeface="Arial"/>
            </a:endParaRPr>
          </a:p>
          <a:p>
            <a:pPr marL="755015" lvl="1" indent="-286385">
              <a:lnSpc>
                <a:spcPct val="100000"/>
              </a:lnSpc>
              <a:spcBef>
                <a:spcPts val="290"/>
              </a:spcBef>
              <a:buChar char="–"/>
              <a:tabLst>
                <a:tab pos="755650" algn="l"/>
              </a:tabLst>
            </a:pPr>
            <a:r>
              <a:rPr sz="2400" spc="-5" dirty="0">
                <a:latin typeface="Arial"/>
                <a:cs typeface="Arial"/>
              </a:rPr>
              <a:t>Filter</a:t>
            </a:r>
            <a:r>
              <a:rPr sz="2400" spc="-25" dirty="0">
                <a:latin typeface="Arial"/>
                <a:cs typeface="Arial"/>
              </a:rPr>
              <a:t> </a:t>
            </a:r>
            <a:r>
              <a:rPr sz="2400" spc="-5" dirty="0">
                <a:latin typeface="Arial"/>
                <a:cs typeface="Arial"/>
              </a:rPr>
              <a:t>feeders,</a:t>
            </a:r>
            <a:r>
              <a:rPr sz="2400" spc="-15" dirty="0">
                <a:latin typeface="Arial"/>
                <a:cs typeface="Arial"/>
              </a:rPr>
              <a:t> </a:t>
            </a:r>
            <a:r>
              <a:rPr sz="2400" spc="-5" dirty="0">
                <a:latin typeface="Arial"/>
                <a:cs typeface="Arial"/>
              </a:rPr>
              <a:t>plankton</a:t>
            </a:r>
            <a:endParaRPr sz="2400">
              <a:latin typeface="Arial"/>
              <a:cs typeface="Arial"/>
            </a:endParaRPr>
          </a:p>
          <a:p>
            <a:pPr marL="755015" marR="492759" lvl="1" indent="-285750">
              <a:lnSpc>
                <a:spcPts val="2590"/>
              </a:lnSpc>
              <a:spcBef>
                <a:spcPts val="615"/>
              </a:spcBef>
              <a:buChar char="–"/>
              <a:tabLst>
                <a:tab pos="755650" algn="l"/>
              </a:tabLst>
            </a:pPr>
            <a:r>
              <a:rPr sz="2400" spc="-5" dirty="0">
                <a:latin typeface="Arial"/>
                <a:cs typeface="Arial"/>
              </a:rPr>
              <a:t>Eaten</a:t>
            </a:r>
            <a:r>
              <a:rPr sz="2400" spc="-20" dirty="0">
                <a:latin typeface="Arial"/>
                <a:cs typeface="Arial"/>
              </a:rPr>
              <a:t> </a:t>
            </a:r>
            <a:r>
              <a:rPr sz="2400" spc="-5" dirty="0">
                <a:latin typeface="Arial"/>
                <a:cs typeface="Arial"/>
              </a:rPr>
              <a:t>by</a:t>
            </a:r>
            <a:r>
              <a:rPr sz="2400" spc="-10" dirty="0">
                <a:latin typeface="Arial"/>
                <a:cs typeface="Arial"/>
              </a:rPr>
              <a:t> </a:t>
            </a:r>
            <a:r>
              <a:rPr sz="2400" spc="-5" dirty="0">
                <a:latin typeface="Arial"/>
                <a:cs typeface="Arial"/>
              </a:rPr>
              <a:t>some</a:t>
            </a:r>
            <a:r>
              <a:rPr sz="2400" spc="-10" dirty="0">
                <a:latin typeface="Arial"/>
                <a:cs typeface="Arial"/>
              </a:rPr>
              <a:t> </a:t>
            </a:r>
            <a:r>
              <a:rPr sz="2400" spc="-5" dirty="0">
                <a:latin typeface="Arial"/>
                <a:cs typeface="Arial"/>
              </a:rPr>
              <a:t>fish,</a:t>
            </a:r>
            <a:r>
              <a:rPr sz="2400" spc="-20" dirty="0">
                <a:latin typeface="Arial"/>
                <a:cs typeface="Arial"/>
              </a:rPr>
              <a:t> </a:t>
            </a:r>
            <a:r>
              <a:rPr sz="2400" spc="-5" dirty="0">
                <a:latin typeface="Arial"/>
                <a:cs typeface="Arial"/>
              </a:rPr>
              <a:t>some </a:t>
            </a:r>
            <a:r>
              <a:rPr sz="2400" spc="-650" dirty="0">
                <a:latin typeface="Arial"/>
                <a:cs typeface="Arial"/>
              </a:rPr>
              <a:t> </a:t>
            </a:r>
            <a:r>
              <a:rPr sz="2400" spc="-5" dirty="0">
                <a:latin typeface="Arial"/>
                <a:cs typeface="Arial"/>
              </a:rPr>
              <a:t>ducks,</a:t>
            </a:r>
            <a:r>
              <a:rPr sz="2400" spc="-20" dirty="0">
                <a:latin typeface="Arial"/>
                <a:cs typeface="Arial"/>
              </a:rPr>
              <a:t> </a:t>
            </a:r>
            <a:r>
              <a:rPr sz="2400" spc="-5" dirty="0">
                <a:latin typeface="Arial"/>
                <a:cs typeface="Arial"/>
              </a:rPr>
              <a:t>crayfish</a:t>
            </a:r>
            <a:r>
              <a:rPr sz="2400" spc="-10" dirty="0">
                <a:latin typeface="Arial"/>
                <a:cs typeface="Arial"/>
              </a:rPr>
              <a:t> </a:t>
            </a:r>
            <a:r>
              <a:rPr sz="2400" spc="-5" dirty="0">
                <a:latin typeface="Arial"/>
                <a:cs typeface="Arial"/>
              </a:rPr>
              <a:t>and crabs</a:t>
            </a:r>
            <a:endParaRPr sz="2400">
              <a:latin typeface="Arial"/>
              <a:cs typeface="Arial"/>
            </a:endParaRPr>
          </a:p>
        </p:txBody>
      </p:sp>
      <p:pic>
        <p:nvPicPr>
          <p:cNvPr id="4" name="object 4"/>
          <p:cNvPicPr/>
          <p:nvPr/>
        </p:nvPicPr>
        <p:blipFill>
          <a:blip r:embed="rId3" cstate="print"/>
          <a:stretch>
            <a:fillRect/>
          </a:stretch>
        </p:blipFill>
        <p:spPr>
          <a:xfrm>
            <a:off x="6088886" y="914412"/>
            <a:ext cx="3055036" cy="2918873"/>
          </a:xfrm>
          <a:prstGeom prst="rect">
            <a:avLst/>
          </a:prstGeom>
        </p:spPr>
      </p:pic>
      <p:sp>
        <p:nvSpPr>
          <p:cNvPr id="5" name="object 5"/>
          <p:cNvSpPr txBox="1"/>
          <p:nvPr/>
        </p:nvSpPr>
        <p:spPr>
          <a:xfrm>
            <a:off x="8536940" y="3533647"/>
            <a:ext cx="45720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Arial"/>
                <a:cs typeface="Arial"/>
              </a:rPr>
              <a:t>US</a:t>
            </a:r>
            <a:r>
              <a:rPr sz="1200" dirty="0">
                <a:solidFill>
                  <a:srgbClr val="FFFFFF"/>
                </a:solidFill>
                <a:latin typeface="Arial"/>
                <a:cs typeface="Arial"/>
              </a:rPr>
              <a:t>GS</a:t>
            </a:r>
            <a:endParaRPr sz="1200">
              <a:latin typeface="Arial"/>
              <a:cs typeface="Arial"/>
            </a:endParaRPr>
          </a:p>
        </p:txBody>
      </p:sp>
      <p:pic>
        <p:nvPicPr>
          <p:cNvPr id="6" name="object 6"/>
          <p:cNvPicPr/>
          <p:nvPr/>
        </p:nvPicPr>
        <p:blipFill>
          <a:blip r:embed="rId4" cstate="print"/>
          <a:stretch>
            <a:fillRect/>
          </a:stretch>
        </p:blipFill>
        <p:spPr>
          <a:xfrm>
            <a:off x="4903698" y="3729659"/>
            <a:ext cx="4240301" cy="3128340"/>
          </a:xfrm>
          <a:prstGeom prst="rect">
            <a:avLst/>
          </a:prstGeom>
        </p:spPr>
      </p:pic>
      <p:sp>
        <p:nvSpPr>
          <p:cNvPr id="7" name="object 7"/>
          <p:cNvSpPr txBox="1"/>
          <p:nvPr/>
        </p:nvSpPr>
        <p:spPr>
          <a:xfrm>
            <a:off x="4955540" y="6609448"/>
            <a:ext cx="63373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Arial"/>
                <a:cs typeface="Arial"/>
              </a:rPr>
              <a:t>Cary</a:t>
            </a:r>
            <a:r>
              <a:rPr sz="1200" spc="-75" dirty="0">
                <a:solidFill>
                  <a:srgbClr val="FFFFFF"/>
                </a:solidFill>
                <a:latin typeface="Arial"/>
                <a:cs typeface="Arial"/>
              </a:rPr>
              <a:t> </a:t>
            </a:r>
            <a:r>
              <a:rPr sz="1200" spc="-5" dirty="0">
                <a:solidFill>
                  <a:srgbClr val="FFFFFF"/>
                </a:solidFill>
                <a:latin typeface="Arial"/>
                <a:cs typeface="Arial"/>
              </a:rPr>
              <a:t>IES</a:t>
            </a:r>
            <a:endParaRPr sz="12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0C0C0"/>
          </a:solidFill>
        </p:spPr>
        <p:txBody>
          <a:bodyPr wrap="square" lIns="0" tIns="0" rIns="0" bIns="0" rtlCol="0"/>
          <a:lstStyle/>
          <a:p>
            <a:endParaRPr/>
          </a:p>
        </p:txBody>
      </p:sp>
      <p:grpSp>
        <p:nvGrpSpPr>
          <p:cNvPr id="3" name="object 3"/>
          <p:cNvGrpSpPr/>
          <p:nvPr/>
        </p:nvGrpSpPr>
        <p:grpSpPr>
          <a:xfrm>
            <a:off x="-12700" y="0"/>
            <a:ext cx="9169400" cy="6883400"/>
            <a:chOff x="-12700" y="0"/>
            <a:chExt cx="9169400" cy="6883400"/>
          </a:xfrm>
        </p:grpSpPr>
        <p:sp>
          <p:nvSpPr>
            <p:cNvPr id="4" name="object 4"/>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25400">
              <a:solidFill>
                <a:srgbClr val="BDBDBD"/>
              </a:solidFill>
            </a:ln>
          </p:spPr>
          <p:txBody>
            <a:bodyPr wrap="square" lIns="0" tIns="0" rIns="0" bIns="0" rtlCol="0"/>
            <a:lstStyle/>
            <a:p>
              <a:endParaRPr/>
            </a:p>
          </p:txBody>
        </p:sp>
        <p:sp>
          <p:nvSpPr>
            <p:cNvPr id="5" name="object 5"/>
            <p:cNvSpPr/>
            <p:nvPr/>
          </p:nvSpPr>
          <p:spPr>
            <a:xfrm>
              <a:off x="2971800" y="2590800"/>
              <a:ext cx="2895600" cy="457200"/>
            </a:xfrm>
            <a:custGeom>
              <a:avLst/>
              <a:gdLst/>
              <a:ahLst/>
              <a:cxnLst/>
              <a:rect l="l" t="t" r="r" b="b"/>
              <a:pathLst>
                <a:path w="2895600" h="457200">
                  <a:moveTo>
                    <a:pt x="2895600" y="0"/>
                  </a:moveTo>
                  <a:lnTo>
                    <a:pt x="0" y="0"/>
                  </a:lnTo>
                  <a:lnTo>
                    <a:pt x="0" y="457200"/>
                  </a:lnTo>
                  <a:lnTo>
                    <a:pt x="2895600" y="457200"/>
                  </a:lnTo>
                  <a:lnTo>
                    <a:pt x="2895600" y="0"/>
                  </a:lnTo>
                  <a:close/>
                </a:path>
              </a:pathLst>
            </a:custGeom>
            <a:solidFill>
              <a:srgbClr val="FFFFFF"/>
            </a:solidFill>
          </p:spPr>
          <p:txBody>
            <a:bodyPr wrap="square" lIns="0" tIns="0" rIns="0" bIns="0" rtlCol="0"/>
            <a:lstStyle/>
            <a:p>
              <a:endParaRPr/>
            </a:p>
          </p:txBody>
        </p:sp>
        <p:sp>
          <p:nvSpPr>
            <p:cNvPr id="6" name="object 6"/>
            <p:cNvSpPr/>
            <p:nvPr/>
          </p:nvSpPr>
          <p:spPr>
            <a:xfrm>
              <a:off x="2971800" y="2590800"/>
              <a:ext cx="2895600" cy="457200"/>
            </a:xfrm>
            <a:custGeom>
              <a:avLst/>
              <a:gdLst/>
              <a:ahLst/>
              <a:cxnLst/>
              <a:rect l="l" t="t" r="r" b="b"/>
              <a:pathLst>
                <a:path w="2895600" h="457200">
                  <a:moveTo>
                    <a:pt x="0" y="0"/>
                  </a:moveTo>
                  <a:lnTo>
                    <a:pt x="2895600" y="0"/>
                  </a:lnTo>
                  <a:lnTo>
                    <a:pt x="2895600" y="457200"/>
                  </a:lnTo>
                  <a:lnTo>
                    <a:pt x="0" y="457200"/>
                  </a:lnTo>
                  <a:lnTo>
                    <a:pt x="0" y="0"/>
                  </a:lnTo>
                  <a:close/>
                </a:path>
              </a:pathLst>
            </a:custGeom>
            <a:ln w="25400">
              <a:solidFill>
                <a:srgbClr val="BDBDBD"/>
              </a:solidFill>
            </a:ln>
          </p:spPr>
          <p:txBody>
            <a:bodyPr wrap="square" lIns="0" tIns="0" rIns="0" bIns="0" rtlCol="0"/>
            <a:lstStyle/>
            <a:p>
              <a:endParaRPr/>
            </a:p>
          </p:txBody>
        </p:sp>
        <p:sp>
          <p:nvSpPr>
            <p:cNvPr id="7" name="object 7"/>
            <p:cNvSpPr/>
            <p:nvPr/>
          </p:nvSpPr>
          <p:spPr>
            <a:xfrm>
              <a:off x="1524000" y="609599"/>
              <a:ext cx="6934200" cy="5105400"/>
            </a:xfrm>
            <a:custGeom>
              <a:avLst/>
              <a:gdLst/>
              <a:ahLst/>
              <a:cxnLst/>
              <a:rect l="l" t="t" r="r" b="b"/>
              <a:pathLst>
                <a:path w="6934200" h="5105400">
                  <a:moveTo>
                    <a:pt x="1295400" y="990600"/>
                  </a:moveTo>
                  <a:lnTo>
                    <a:pt x="0" y="990600"/>
                  </a:lnTo>
                  <a:lnTo>
                    <a:pt x="0" y="1524000"/>
                  </a:lnTo>
                  <a:lnTo>
                    <a:pt x="1295400" y="1524000"/>
                  </a:lnTo>
                  <a:lnTo>
                    <a:pt x="1295400" y="990600"/>
                  </a:lnTo>
                  <a:close/>
                </a:path>
                <a:path w="6934200" h="5105400">
                  <a:moveTo>
                    <a:pt x="4648200" y="4457700"/>
                  </a:moveTo>
                  <a:lnTo>
                    <a:pt x="4646409" y="4415117"/>
                  </a:lnTo>
                  <a:lnTo>
                    <a:pt x="4641139" y="4373270"/>
                  </a:lnTo>
                  <a:lnTo>
                    <a:pt x="4632477" y="4332236"/>
                  </a:lnTo>
                  <a:lnTo>
                    <a:pt x="4620552" y="4292117"/>
                  </a:lnTo>
                  <a:lnTo>
                    <a:pt x="4605464" y="4252976"/>
                  </a:lnTo>
                  <a:lnTo>
                    <a:pt x="4587316" y="4214927"/>
                  </a:lnTo>
                  <a:lnTo>
                    <a:pt x="4566234" y="4178033"/>
                  </a:lnTo>
                  <a:lnTo>
                    <a:pt x="4542333" y="4142384"/>
                  </a:lnTo>
                  <a:lnTo>
                    <a:pt x="4515701" y="4108069"/>
                  </a:lnTo>
                  <a:lnTo>
                    <a:pt x="4486465" y="4075176"/>
                  </a:lnTo>
                  <a:lnTo>
                    <a:pt x="4454728" y="4043794"/>
                  </a:lnTo>
                  <a:lnTo>
                    <a:pt x="4420603" y="4013987"/>
                  </a:lnTo>
                  <a:lnTo>
                    <a:pt x="4384205" y="3985857"/>
                  </a:lnTo>
                  <a:lnTo>
                    <a:pt x="4345635" y="3959491"/>
                  </a:lnTo>
                  <a:lnTo>
                    <a:pt x="4305020" y="3934968"/>
                  </a:lnTo>
                  <a:lnTo>
                    <a:pt x="4262450" y="3912387"/>
                  </a:lnTo>
                  <a:lnTo>
                    <a:pt x="4218051" y="3891800"/>
                  </a:lnTo>
                  <a:lnTo>
                    <a:pt x="4171912" y="3873335"/>
                  </a:lnTo>
                  <a:lnTo>
                    <a:pt x="4124172" y="3857040"/>
                  </a:lnTo>
                  <a:lnTo>
                    <a:pt x="4074922" y="3843020"/>
                  </a:lnTo>
                  <a:lnTo>
                    <a:pt x="4024287" y="3831361"/>
                  </a:lnTo>
                  <a:lnTo>
                    <a:pt x="3972356" y="3822154"/>
                  </a:lnTo>
                  <a:lnTo>
                    <a:pt x="3919258" y="3815461"/>
                  </a:lnTo>
                  <a:lnTo>
                    <a:pt x="3865105" y="3811384"/>
                  </a:lnTo>
                  <a:lnTo>
                    <a:pt x="3810000" y="3810000"/>
                  </a:lnTo>
                  <a:lnTo>
                    <a:pt x="3754882" y="3811384"/>
                  </a:lnTo>
                  <a:lnTo>
                    <a:pt x="3700716" y="3815461"/>
                  </a:lnTo>
                  <a:lnTo>
                    <a:pt x="3647617" y="3822154"/>
                  </a:lnTo>
                  <a:lnTo>
                    <a:pt x="3595700" y="3831361"/>
                  </a:lnTo>
                  <a:lnTo>
                    <a:pt x="3545052" y="3843032"/>
                  </a:lnTo>
                  <a:lnTo>
                    <a:pt x="3495802" y="3857040"/>
                  </a:lnTo>
                  <a:lnTo>
                    <a:pt x="3448062" y="3873335"/>
                  </a:lnTo>
                  <a:lnTo>
                    <a:pt x="3401923" y="3891813"/>
                  </a:lnTo>
                  <a:lnTo>
                    <a:pt x="3357524" y="3912387"/>
                  </a:lnTo>
                  <a:lnTo>
                    <a:pt x="3314954" y="3934980"/>
                  </a:lnTo>
                  <a:lnTo>
                    <a:pt x="3274339" y="3959504"/>
                  </a:lnTo>
                  <a:lnTo>
                    <a:pt x="3235769" y="3985869"/>
                  </a:lnTo>
                  <a:lnTo>
                    <a:pt x="3199371" y="4014000"/>
                  </a:lnTo>
                  <a:lnTo>
                    <a:pt x="3165246" y="4043794"/>
                  </a:lnTo>
                  <a:lnTo>
                    <a:pt x="3133509" y="4075188"/>
                  </a:lnTo>
                  <a:lnTo>
                    <a:pt x="3104273" y="4108081"/>
                  </a:lnTo>
                  <a:lnTo>
                    <a:pt x="3077654" y="4142397"/>
                  </a:lnTo>
                  <a:lnTo>
                    <a:pt x="3053740" y="4178033"/>
                  </a:lnTo>
                  <a:lnTo>
                    <a:pt x="3032658" y="4214927"/>
                  </a:lnTo>
                  <a:lnTo>
                    <a:pt x="3014522" y="4252988"/>
                  </a:lnTo>
                  <a:lnTo>
                    <a:pt x="2999435" y="4292117"/>
                  </a:lnTo>
                  <a:lnTo>
                    <a:pt x="2987510" y="4332236"/>
                  </a:lnTo>
                  <a:lnTo>
                    <a:pt x="2978848" y="4373270"/>
                  </a:lnTo>
                  <a:lnTo>
                    <a:pt x="2973578" y="4415117"/>
                  </a:lnTo>
                  <a:lnTo>
                    <a:pt x="2971800" y="4457700"/>
                  </a:lnTo>
                  <a:lnTo>
                    <a:pt x="2973578" y="4500296"/>
                  </a:lnTo>
                  <a:lnTo>
                    <a:pt x="2978848" y="4542142"/>
                  </a:lnTo>
                  <a:lnTo>
                    <a:pt x="2987510" y="4583176"/>
                  </a:lnTo>
                  <a:lnTo>
                    <a:pt x="2999435" y="4623295"/>
                  </a:lnTo>
                  <a:lnTo>
                    <a:pt x="3014522" y="4662436"/>
                  </a:lnTo>
                  <a:lnTo>
                    <a:pt x="3032658" y="4700486"/>
                  </a:lnTo>
                  <a:lnTo>
                    <a:pt x="3053740" y="4737379"/>
                  </a:lnTo>
                  <a:lnTo>
                    <a:pt x="3077654" y="4773028"/>
                  </a:lnTo>
                  <a:lnTo>
                    <a:pt x="3104286" y="4807343"/>
                  </a:lnTo>
                  <a:lnTo>
                    <a:pt x="3133521" y="4840236"/>
                  </a:lnTo>
                  <a:lnTo>
                    <a:pt x="3165246" y="4871618"/>
                  </a:lnTo>
                  <a:lnTo>
                    <a:pt x="3199371" y="4901425"/>
                  </a:lnTo>
                  <a:lnTo>
                    <a:pt x="3235769" y="4929556"/>
                  </a:lnTo>
                  <a:lnTo>
                    <a:pt x="3274339" y="4955921"/>
                  </a:lnTo>
                  <a:lnTo>
                    <a:pt x="3314966" y="4980444"/>
                  </a:lnTo>
                  <a:lnTo>
                    <a:pt x="3357537" y="5003025"/>
                  </a:lnTo>
                  <a:lnTo>
                    <a:pt x="3401936" y="5023612"/>
                  </a:lnTo>
                  <a:lnTo>
                    <a:pt x="3448062" y="5042078"/>
                  </a:lnTo>
                  <a:lnTo>
                    <a:pt x="3495814" y="5058372"/>
                  </a:lnTo>
                  <a:lnTo>
                    <a:pt x="3545052" y="5072392"/>
                  </a:lnTo>
                  <a:lnTo>
                    <a:pt x="3595700" y="5084051"/>
                  </a:lnTo>
                  <a:lnTo>
                    <a:pt x="3647617" y="5093259"/>
                  </a:lnTo>
                  <a:lnTo>
                    <a:pt x="3700716" y="5099951"/>
                  </a:lnTo>
                  <a:lnTo>
                    <a:pt x="3754882" y="5104028"/>
                  </a:lnTo>
                  <a:lnTo>
                    <a:pt x="3810000" y="5105400"/>
                  </a:lnTo>
                  <a:lnTo>
                    <a:pt x="3865105" y="5104028"/>
                  </a:lnTo>
                  <a:lnTo>
                    <a:pt x="3919270" y="5099951"/>
                  </a:lnTo>
                  <a:lnTo>
                    <a:pt x="3972369" y="5093259"/>
                  </a:lnTo>
                  <a:lnTo>
                    <a:pt x="4024287" y="5084051"/>
                  </a:lnTo>
                  <a:lnTo>
                    <a:pt x="4074934" y="5072392"/>
                  </a:lnTo>
                  <a:lnTo>
                    <a:pt x="4124172" y="5058372"/>
                  </a:lnTo>
                  <a:lnTo>
                    <a:pt x="4171924" y="5042078"/>
                  </a:lnTo>
                  <a:lnTo>
                    <a:pt x="4218051" y="5023612"/>
                  </a:lnTo>
                  <a:lnTo>
                    <a:pt x="4262450" y="5003025"/>
                  </a:lnTo>
                  <a:lnTo>
                    <a:pt x="4305020" y="4980444"/>
                  </a:lnTo>
                  <a:lnTo>
                    <a:pt x="4345648" y="4955921"/>
                  </a:lnTo>
                  <a:lnTo>
                    <a:pt x="4384218" y="4929556"/>
                  </a:lnTo>
                  <a:lnTo>
                    <a:pt x="4420616" y="4901425"/>
                  </a:lnTo>
                  <a:lnTo>
                    <a:pt x="4454741" y="4871618"/>
                  </a:lnTo>
                  <a:lnTo>
                    <a:pt x="4486465" y="4840236"/>
                  </a:lnTo>
                  <a:lnTo>
                    <a:pt x="4515701" y="4807343"/>
                  </a:lnTo>
                  <a:lnTo>
                    <a:pt x="4542333" y="4773028"/>
                  </a:lnTo>
                  <a:lnTo>
                    <a:pt x="4566247" y="4737379"/>
                  </a:lnTo>
                  <a:lnTo>
                    <a:pt x="4587329" y="4700486"/>
                  </a:lnTo>
                  <a:lnTo>
                    <a:pt x="4605464" y="4662436"/>
                  </a:lnTo>
                  <a:lnTo>
                    <a:pt x="4620552" y="4623295"/>
                  </a:lnTo>
                  <a:lnTo>
                    <a:pt x="4632477" y="4583176"/>
                  </a:lnTo>
                  <a:lnTo>
                    <a:pt x="4641139" y="4542142"/>
                  </a:lnTo>
                  <a:lnTo>
                    <a:pt x="4646409" y="4500296"/>
                  </a:lnTo>
                  <a:lnTo>
                    <a:pt x="4648200" y="4457700"/>
                  </a:lnTo>
                  <a:close/>
                </a:path>
                <a:path w="6934200" h="5105400">
                  <a:moveTo>
                    <a:pt x="5105400" y="0"/>
                  </a:moveTo>
                  <a:lnTo>
                    <a:pt x="3048000" y="0"/>
                  </a:lnTo>
                  <a:lnTo>
                    <a:pt x="3048000" y="533400"/>
                  </a:lnTo>
                  <a:lnTo>
                    <a:pt x="5105400" y="533400"/>
                  </a:lnTo>
                  <a:lnTo>
                    <a:pt x="5105400" y="0"/>
                  </a:lnTo>
                  <a:close/>
                </a:path>
                <a:path w="6934200" h="5105400">
                  <a:moveTo>
                    <a:pt x="6934200" y="3124200"/>
                  </a:moveTo>
                  <a:lnTo>
                    <a:pt x="5181600" y="3124200"/>
                  </a:lnTo>
                  <a:lnTo>
                    <a:pt x="5181600" y="4038600"/>
                  </a:lnTo>
                  <a:lnTo>
                    <a:pt x="6934200" y="4038600"/>
                  </a:lnTo>
                  <a:lnTo>
                    <a:pt x="6934200" y="3124200"/>
                  </a:lnTo>
                  <a:close/>
                </a:path>
              </a:pathLst>
            </a:custGeom>
            <a:solidFill>
              <a:srgbClr val="FFFFFF"/>
            </a:solidFill>
          </p:spPr>
          <p:txBody>
            <a:bodyPr wrap="square" lIns="0" tIns="0" rIns="0" bIns="0" rtlCol="0"/>
            <a:lstStyle/>
            <a:p>
              <a:endParaRPr/>
            </a:p>
          </p:txBody>
        </p:sp>
        <p:sp>
          <p:nvSpPr>
            <p:cNvPr id="8" name="object 8"/>
            <p:cNvSpPr/>
            <p:nvPr/>
          </p:nvSpPr>
          <p:spPr>
            <a:xfrm>
              <a:off x="4495800" y="4419600"/>
              <a:ext cx="1676400" cy="1295400"/>
            </a:xfrm>
            <a:custGeom>
              <a:avLst/>
              <a:gdLst/>
              <a:ahLst/>
              <a:cxnLst/>
              <a:rect l="l" t="t" r="r" b="b"/>
              <a:pathLst>
                <a:path w="1676400" h="1295400">
                  <a:moveTo>
                    <a:pt x="0" y="647700"/>
                  </a:moveTo>
                  <a:lnTo>
                    <a:pt x="1782" y="605112"/>
                  </a:lnTo>
                  <a:lnTo>
                    <a:pt x="7057" y="563261"/>
                  </a:lnTo>
                  <a:lnTo>
                    <a:pt x="15714" y="522230"/>
                  </a:lnTo>
                  <a:lnTo>
                    <a:pt x="27642" y="482106"/>
                  </a:lnTo>
                  <a:lnTo>
                    <a:pt x="42731" y="442974"/>
                  </a:lnTo>
                  <a:lnTo>
                    <a:pt x="60871" y="404918"/>
                  </a:lnTo>
                  <a:lnTo>
                    <a:pt x="81950" y="368025"/>
                  </a:lnTo>
                  <a:lnTo>
                    <a:pt x="105859" y="332380"/>
                  </a:lnTo>
                  <a:lnTo>
                    <a:pt x="132486" y="298068"/>
                  </a:lnTo>
                  <a:lnTo>
                    <a:pt x="161723" y="265174"/>
                  </a:lnTo>
                  <a:lnTo>
                    <a:pt x="193457" y="233783"/>
                  </a:lnTo>
                  <a:lnTo>
                    <a:pt x="227580" y="203982"/>
                  </a:lnTo>
                  <a:lnTo>
                    <a:pt x="263979" y="175855"/>
                  </a:lnTo>
                  <a:lnTo>
                    <a:pt x="302546" y="149488"/>
                  </a:lnTo>
                  <a:lnTo>
                    <a:pt x="343168" y="124966"/>
                  </a:lnTo>
                  <a:lnTo>
                    <a:pt x="385737" y="102375"/>
                  </a:lnTo>
                  <a:lnTo>
                    <a:pt x="430141" y="81799"/>
                  </a:lnTo>
                  <a:lnTo>
                    <a:pt x="476271" y="63324"/>
                  </a:lnTo>
                  <a:lnTo>
                    <a:pt x="524014" y="47036"/>
                  </a:lnTo>
                  <a:lnTo>
                    <a:pt x="573262" y="33019"/>
                  </a:lnTo>
                  <a:lnTo>
                    <a:pt x="623904" y="21360"/>
                  </a:lnTo>
                  <a:lnTo>
                    <a:pt x="675829" y="12143"/>
                  </a:lnTo>
                  <a:lnTo>
                    <a:pt x="728927" y="5453"/>
                  </a:lnTo>
                  <a:lnTo>
                    <a:pt x="783087" y="1377"/>
                  </a:lnTo>
                  <a:lnTo>
                    <a:pt x="838200" y="0"/>
                  </a:lnTo>
                  <a:lnTo>
                    <a:pt x="893312" y="1377"/>
                  </a:lnTo>
                  <a:lnTo>
                    <a:pt x="947472" y="5454"/>
                  </a:lnTo>
                  <a:lnTo>
                    <a:pt x="1000570" y="12143"/>
                  </a:lnTo>
                  <a:lnTo>
                    <a:pt x="1052495" y="21360"/>
                  </a:lnTo>
                  <a:lnTo>
                    <a:pt x="1103137" y="33020"/>
                  </a:lnTo>
                  <a:lnTo>
                    <a:pt x="1152385" y="47037"/>
                  </a:lnTo>
                  <a:lnTo>
                    <a:pt x="1200128" y="63326"/>
                  </a:lnTo>
                  <a:lnTo>
                    <a:pt x="1246258" y="81801"/>
                  </a:lnTo>
                  <a:lnTo>
                    <a:pt x="1290662" y="102378"/>
                  </a:lnTo>
                  <a:lnTo>
                    <a:pt x="1333231" y="124970"/>
                  </a:lnTo>
                  <a:lnTo>
                    <a:pt x="1373853" y="149492"/>
                  </a:lnTo>
                  <a:lnTo>
                    <a:pt x="1412420" y="175860"/>
                  </a:lnTo>
                  <a:lnTo>
                    <a:pt x="1448819" y="203987"/>
                  </a:lnTo>
                  <a:lnTo>
                    <a:pt x="1482942" y="233789"/>
                  </a:lnTo>
                  <a:lnTo>
                    <a:pt x="1514676" y="265179"/>
                  </a:lnTo>
                  <a:lnTo>
                    <a:pt x="1543913" y="298073"/>
                  </a:lnTo>
                  <a:lnTo>
                    <a:pt x="1570540" y="332386"/>
                  </a:lnTo>
                  <a:lnTo>
                    <a:pt x="1594449" y="368031"/>
                  </a:lnTo>
                  <a:lnTo>
                    <a:pt x="1615528" y="404924"/>
                  </a:lnTo>
                  <a:lnTo>
                    <a:pt x="1633668" y="442979"/>
                  </a:lnTo>
                  <a:lnTo>
                    <a:pt x="1648757" y="482111"/>
                  </a:lnTo>
                  <a:lnTo>
                    <a:pt x="1660685" y="522234"/>
                  </a:lnTo>
                  <a:lnTo>
                    <a:pt x="1669342" y="563263"/>
                  </a:lnTo>
                  <a:lnTo>
                    <a:pt x="1674617" y="605114"/>
                  </a:lnTo>
                  <a:lnTo>
                    <a:pt x="1676400" y="647700"/>
                  </a:lnTo>
                  <a:lnTo>
                    <a:pt x="1674617" y="690287"/>
                  </a:lnTo>
                  <a:lnTo>
                    <a:pt x="1669342" y="732138"/>
                  </a:lnTo>
                  <a:lnTo>
                    <a:pt x="1660685" y="773169"/>
                  </a:lnTo>
                  <a:lnTo>
                    <a:pt x="1648757" y="813293"/>
                  </a:lnTo>
                  <a:lnTo>
                    <a:pt x="1633668" y="852425"/>
                  </a:lnTo>
                  <a:lnTo>
                    <a:pt x="1615528" y="890481"/>
                  </a:lnTo>
                  <a:lnTo>
                    <a:pt x="1594449" y="927374"/>
                  </a:lnTo>
                  <a:lnTo>
                    <a:pt x="1570540" y="963019"/>
                  </a:lnTo>
                  <a:lnTo>
                    <a:pt x="1543913" y="997331"/>
                  </a:lnTo>
                  <a:lnTo>
                    <a:pt x="1514676" y="1030225"/>
                  </a:lnTo>
                  <a:lnTo>
                    <a:pt x="1482942" y="1061616"/>
                  </a:lnTo>
                  <a:lnTo>
                    <a:pt x="1448819" y="1091417"/>
                  </a:lnTo>
                  <a:lnTo>
                    <a:pt x="1412420" y="1119544"/>
                  </a:lnTo>
                  <a:lnTo>
                    <a:pt x="1373853" y="1145911"/>
                  </a:lnTo>
                  <a:lnTo>
                    <a:pt x="1333231" y="1170433"/>
                  </a:lnTo>
                  <a:lnTo>
                    <a:pt x="1290662" y="1193024"/>
                  </a:lnTo>
                  <a:lnTo>
                    <a:pt x="1246258" y="1213600"/>
                  </a:lnTo>
                  <a:lnTo>
                    <a:pt x="1200128" y="1232075"/>
                  </a:lnTo>
                  <a:lnTo>
                    <a:pt x="1152385" y="1248363"/>
                  </a:lnTo>
                  <a:lnTo>
                    <a:pt x="1103137" y="1262380"/>
                  </a:lnTo>
                  <a:lnTo>
                    <a:pt x="1052495" y="1274039"/>
                  </a:lnTo>
                  <a:lnTo>
                    <a:pt x="1000570" y="1283256"/>
                  </a:lnTo>
                  <a:lnTo>
                    <a:pt x="947472" y="1289946"/>
                  </a:lnTo>
                  <a:lnTo>
                    <a:pt x="893312" y="1294022"/>
                  </a:lnTo>
                  <a:lnTo>
                    <a:pt x="838200" y="1295400"/>
                  </a:lnTo>
                  <a:lnTo>
                    <a:pt x="783087" y="1294022"/>
                  </a:lnTo>
                  <a:lnTo>
                    <a:pt x="728927" y="1289946"/>
                  </a:lnTo>
                  <a:lnTo>
                    <a:pt x="675829" y="1283256"/>
                  </a:lnTo>
                  <a:lnTo>
                    <a:pt x="623904" y="1274039"/>
                  </a:lnTo>
                  <a:lnTo>
                    <a:pt x="573262" y="1262380"/>
                  </a:lnTo>
                  <a:lnTo>
                    <a:pt x="524014" y="1248363"/>
                  </a:lnTo>
                  <a:lnTo>
                    <a:pt x="476271" y="1232075"/>
                  </a:lnTo>
                  <a:lnTo>
                    <a:pt x="430141" y="1213600"/>
                  </a:lnTo>
                  <a:lnTo>
                    <a:pt x="385737" y="1193024"/>
                  </a:lnTo>
                  <a:lnTo>
                    <a:pt x="343168" y="1170433"/>
                  </a:lnTo>
                  <a:lnTo>
                    <a:pt x="302546" y="1145911"/>
                  </a:lnTo>
                  <a:lnTo>
                    <a:pt x="263979" y="1119544"/>
                  </a:lnTo>
                  <a:lnTo>
                    <a:pt x="227580" y="1091417"/>
                  </a:lnTo>
                  <a:lnTo>
                    <a:pt x="193457" y="1061616"/>
                  </a:lnTo>
                  <a:lnTo>
                    <a:pt x="161723" y="1030225"/>
                  </a:lnTo>
                  <a:lnTo>
                    <a:pt x="132486" y="997331"/>
                  </a:lnTo>
                  <a:lnTo>
                    <a:pt x="105859" y="963019"/>
                  </a:lnTo>
                  <a:lnTo>
                    <a:pt x="81950" y="927374"/>
                  </a:lnTo>
                  <a:lnTo>
                    <a:pt x="60871" y="890481"/>
                  </a:lnTo>
                  <a:lnTo>
                    <a:pt x="42731" y="852425"/>
                  </a:lnTo>
                  <a:lnTo>
                    <a:pt x="27642" y="813293"/>
                  </a:lnTo>
                  <a:lnTo>
                    <a:pt x="15714" y="773169"/>
                  </a:lnTo>
                  <a:lnTo>
                    <a:pt x="7057" y="732138"/>
                  </a:lnTo>
                  <a:lnTo>
                    <a:pt x="1782" y="690287"/>
                  </a:lnTo>
                  <a:lnTo>
                    <a:pt x="0" y="647700"/>
                  </a:lnTo>
                  <a:close/>
                </a:path>
              </a:pathLst>
            </a:custGeom>
            <a:ln w="25400">
              <a:solidFill>
                <a:srgbClr val="BDBDBD"/>
              </a:solidFill>
            </a:ln>
          </p:spPr>
          <p:txBody>
            <a:bodyPr wrap="square" lIns="0" tIns="0" rIns="0" bIns="0" rtlCol="0"/>
            <a:lstStyle/>
            <a:p>
              <a:endParaRPr/>
            </a:p>
          </p:txBody>
        </p:sp>
        <p:pic>
          <p:nvPicPr>
            <p:cNvPr id="9" name="object 9"/>
            <p:cNvPicPr/>
            <p:nvPr/>
          </p:nvPicPr>
          <p:blipFill>
            <a:blip r:embed="rId3" cstate="print"/>
            <a:stretch>
              <a:fillRect/>
            </a:stretch>
          </p:blipFill>
          <p:spPr>
            <a:xfrm>
              <a:off x="2959277" y="609625"/>
              <a:ext cx="2908518" cy="2209780"/>
            </a:xfrm>
            <a:prstGeom prst="rect">
              <a:avLst/>
            </a:prstGeom>
          </p:spPr>
        </p:pic>
        <p:sp>
          <p:nvSpPr>
            <p:cNvPr id="10" name="object 10"/>
            <p:cNvSpPr/>
            <p:nvPr/>
          </p:nvSpPr>
          <p:spPr>
            <a:xfrm>
              <a:off x="1984197" y="1981200"/>
              <a:ext cx="1673860" cy="978535"/>
            </a:xfrm>
            <a:custGeom>
              <a:avLst/>
              <a:gdLst/>
              <a:ahLst/>
              <a:cxnLst/>
              <a:rect l="l" t="t" r="r" b="b"/>
              <a:pathLst>
                <a:path w="1673860" h="978535">
                  <a:moveTo>
                    <a:pt x="1673402" y="0"/>
                  </a:moveTo>
                  <a:lnTo>
                    <a:pt x="1607845" y="509"/>
                  </a:lnTo>
                  <a:lnTo>
                    <a:pt x="1542379" y="2021"/>
                  </a:lnTo>
                  <a:lnTo>
                    <a:pt x="1477095" y="4508"/>
                  </a:lnTo>
                  <a:lnTo>
                    <a:pt x="1412083" y="7943"/>
                  </a:lnTo>
                  <a:lnTo>
                    <a:pt x="1347434" y="12298"/>
                  </a:lnTo>
                  <a:lnTo>
                    <a:pt x="1283239" y="17547"/>
                  </a:lnTo>
                  <a:lnTo>
                    <a:pt x="1219589" y="23662"/>
                  </a:lnTo>
                  <a:lnTo>
                    <a:pt x="1156575" y="30617"/>
                  </a:lnTo>
                  <a:lnTo>
                    <a:pt x="1094288" y="38385"/>
                  </a:lnTo>
                  <a:lnTo>
                    <a:pt x="1032818" y="46937"/>
                  </a:lnTo>
                  <a:lnTo>
                    <a:pt x="972256" y="56248"/>
                  </a:lnTo>
                  <a:lnTo>
                    <a:pt x="912693" y="66290"/>
                  </a:lnTo>
                  <a:lnTo>
                    <a:pt x="854220" y="77036"/>
                  </a:lnTo>
                  <a:lnTo>
                    <a:pt x="796928" y="88459"/>
                  </a:lnTo>
                  <a:lnTo>
                    <a:pt x="740907" y="100532"/>
                  </a:lnTo>
                  <a:lnTo>
                    <a:pt x="686248" y="113227"/>
                  </a:lnTo>
                  <a:lnTo>
                    <a:pt x="633043" y="126519"/>
                  </a:lnTo>
                  <a:lnTo>
                    <a:pt x="581382" y="140379"/>
                  </a:lnTo>
                  <a:lnTo>
                    <a:pt x="531355" y="154781"/>
                  </a:lnTo>
                  <a:lnTo>
                    <a:pt x="483054" y="169697"/>
                  </a:lnTo>
                  <a:lnTo>
                    <a:pt x="436569" y="185101"/>
                  </a:lnTo>
                  <a:lnTo>
                    <a:pt x="391991" y="200965"/>
                  </a:lnTo>
                  <a:lnTo>
                    <a:pt x="349412" y="217262"/>
                  </a:lnTo>
                  <a:lnTo>
                    <a:pt x="308921" y="233965"/>
                  </a:lnTo>
                  <a:lnTo>
                    <a:pt x="270610" y="251048"/>
                  </a:lnTo>
                  <a:lnTo>
                    <a:pt x="234570" y="268483"/>
                  </a:lnTo>
                  <a:lnTo>
                    <a:pt x="169664" y="304300"/>
                  </a:lnTo>
                  <a:lnTo>
                    <a:pt x="114930" y="341200"/>
                  </a:lnTo>
                  <a:lnTo>
                    <a:pt x="71094" y="378966"/>
                  </a:lnTo>
                  <a:lnTo>
                    <a:pt x="38883" y="417383"/>
                  </a:lnTo>
                  <a:lnTo>
                    <a:pt x="19024" y="456233"/>
                  </a:lnTo>
                  <a:lnTo>
                    <a:pt x="12242" y="495300"/>
                  </a:lnTo>
                  <a:lnTo>
                    <a:pt x="12075" y="559626"/>
                  </a:lnTo>
                  <a:lnTo>
                    <a:pt x="11593" y="622980"/>
                  </a:lnTo>
                  <a:lnTo>
                    <a:pt x="10827" y="684391"/>
                  </a:lnTo>
                  <a:lnTo>
                    <a:pt x="9806" y="742887"/>
                  </a:lnTo>
                  <a:lnTo>
                    <a:pt x="8559" y="797496"/>
                  </a:lnTo>
                  <a:lnTo>
                    <a:pt x="7118" y="847247"/>
                  </a:lnTo>
                  <a:lnTo>
                    <a:pt x="5512" y="891167"/>
                  </a:lnTo>
                  <a:lnTo>
                    <a:pt x="1922" y="957630"/>
                  </a:lnTo>
                  <a:lnTo>
                    <a:pt x="0" y="978230"/>
                  </a:lnTo>
                </a:path>
              </a:pathLst>
            </a:custGeom>
            <a:ln w="12700">
              <a:solidFill>
                <a:srgbClr val="F9F9F9"/>
              </a:solidFill>
            </a:ln>
          </p:spPr>
          <p:txBody>
            <a:bodyPr wrap="square" lIns="0" tIns="0" rIns="0" bIns="0" rtlCol="0"/>
            <a:lstStyle/>
            <a:p>
              <a:endParaRPr/>
            </a:p>
          </p:txBody>
        </p:sp>
        <p:sp>
          <p:nvSpPr>
            <p:cNvPr id="11" name="object 11"/>
            <p:cNvSpPr/>
            <p:nvPr/>
          </p:nvSpPr>
          <p:spPr>
            <a:xfrm>
              <a:off x="1958911" y="2875052"/>
              <a:ext cx="86995" cy="85090"/>
            </a:xfrm>
            <a:custGeom>
              <a:avLst/>
              <a:gdLst/>
              <a:ahLst/>
              <a:cxnLst/>
              <a:rect l="l" t="t" r="r" b="b"/>
              <a:pathLst>
                <a:path w="86994" h="85089">
                  <a:moveTo>
                    <a:pt x="86398" y="20942"/>
                  </a:moveTo>
                  <a:lnTo>
                    <a:pt x="25247" y="84531"/>
                  </a:lnTo>
                  <a:lnTo>
                    <a:pt x="0" y="0"/>
                  </a:lnTo>
                </a:path>
              </a:pathLst>
            </a:custGeom>
            <a:ln w="12699">
              <a:solidFill>
                <a:srgbClr val="F9F9F9"/>
              </a:solidFill>
            </a:ln>
          </p:spPr>
          <p:txBody>
            <a:bodyPr wrap="square" lIns="0" tIns="0" rIns="0" bIns="0" rtlCol="0"/>
            <a:lstStyle/>
            <a:p>
              <a:endParaRPr/>
            </a:p>
          </p:txBody>
        </p:sp>
        <p:sp>
          <p:nvSpPr>
            <p:cNvPr id="12" name="object 12"/>
            <p:cNvSpPr/>
            <p:nvPr/>
          </p:nvSpPr>
          <p:spPr>
            <a:xfrm>
              <a:off x="2165159" y="3581400"/>
              <a:ext cx="2240915" cy="1676400"/>
            </a:xfrm>
            <a:custGeom>
              <a:avLst/>
              <a:gdLst/>
              <a:ahLst/>
              <a:cxnLst/>
              <a:rect l="l" t="t" r="r" b="b"/>
              <a:pathLst>
                <a:path w="2240915" h="1676400">
                  <a:moveTo>
                    <a:pt x="44640" y="0"/>
                  </a:moveTo>
                  <a:lnTo>
                    <a:pt x="32948" y="36851"/>
                  </a:lnTo>
                  <a:lnTo>
                    <a:pt x="25516" y="98099"/>
                  </a:lnTo>
                  <a:lnTo>
                    <a:pt x="21991" y="138192"/>
                  </a:lnTo>
                  <a:lnTo>
                    <a:pt x="18629" y="183916"/>
                  </a:lnTo>
                  <a:lnTo>
                    <a:pt x="15458" y="234757"/>
                  </a:lnTo>
                  <a:lnTo>
                    <a:pt x="12504" y="290205"/>
                  </a:lnTo>
                  <a:lnTo>
                    <a:pt x="9796" y="349747"/>
                  </a:lnTo>
                  <a:lnTo>
                    <a:pt x="7361" y="412872"/>
                  </a:lnTo>
                  <a:lnTo>
                    <a:pt x="5225" y="479068"/>
                  </a:lnTo>
                  <a:lnTo>
                    <a:pt x="3417" y="547824"/>
                  </a:lnTo>
                  <a:lnTo>
                    <a:pt x="1963" y="618626"/>
                  </a:lnTo>
                  <a:lnTo>
                    <a:pt x="890" y="690964"/>
                  </a:lnTo>
                  <a:lnTo>
                    <a:pt x="227" y="764326"/>
                  </a:lnTo>
                  <a:lnTo>
                    <a:pt x="0" y="838200"/>
                  </a:lnTo>
                  <a:lnTo>
                    <a:pt x="1143" y="861387"/>
                  </a:lnTo>
                  <a:lnTo>
                    <a:pt x="10162" y="907699"/>
                  </a:lnTo>
                  <a:lnTo>
                    <a:pt x="27876" y="953822"/>
                  </a:lnTo>
                  <a:lnTo>
                    <a:pt x="53945" y="999629"/>
                  </a:lnTo>
                  <a:lnTo>
                    <a:pt x="88028" y="1044994"/>
                  </a:lnTo>
                  <a:lnTo>
                    <a:pt x="129788" y="1089791"/>
                  </a:lnTo>
                  <a:lnTo>
                    <a:pt x="178883" y="1133894"/>
                  </a:lnTo>
                  <a:lnTo>
                    <a:pt x="234976" y="1177177"/>
                  </a:lnTo>
                  <a:lnTo>
                    <a:pt x="297725" y="1219513"/>
                  </a:lnTo>
                  <a:lnTo>
                    <a:pt x="331490" y="1240286"/>
                  </a:lnTo>
                  <a:lnTo>
                    <a:pt x="366792" y="1260776"/>
                  </a:lnTo>
                  <a:lnTo>
                    <a:pt x="403589" y="1280965"/>
                  </a:lnTo>
                  <a:lnTo>
                    <a:pt x="441838" y="1300839"/>
                  </a:lnTo>
                  <a:lnTo>
                    <a:pt x="481496" y="1320382"/>
                  </a:lnTo>
                  <a:lnTo>
                    <a:pt x="522521" y="1339578"/>
                  </a:lnTo>
                  <a:lnTo>
                    <a:pt x="564872" y="1358410"/>
                  </a:lnTo>
                  <a:lnTo>
                    <a:pt x="608505" y="1376864"/>
                  </a:lnTo>
                  <a:lnTo>
                    <a:pt x="653377" y="1394924"/>
                  </a:lnTo>
                  <a:lnTo>
                    <a:pt x="699447" y="1412573"/>
                  </a:lnTo>
                  <a:lnTo>
                    <a:pt x="746672" y="1429796"/>
                  </a:lnTo>
                  <a:lnTo>
                    <a:pt x="795010" y="1446578"/>
                  </a:lnTo>
                  <a:lnTo>
                    <a:pt x="844418" y="1462901"/>
                  </a:lnTo>
                  <a:lnTo>
                    <a:pt x="894854" y="1478752"/>
                  </a:lnTo>
                  <a:lnTo>
                    <a:pt x="946274" y="1494113"/>
                  </a:lnTo>
                  <a:lnTo>
                    <a:pt x="998638" y="1508970"/>
                  </a:lnTo>
                  <a:lnTo>
                    <a:pt x="1051902" y="1523305"/>
                  </a:lnTo>
                  <a:lnTo>
                    <a:pt x="1106024" y="1537105"/>
                  </a:lnTo>
                  <a:lnTo>
                    <a:pt x="1160962" y="1550352"/>
                  </a:lnTo>
                  <a:lnTo>
                    <a:pt x="1216673" y="1563030"/>
                  </a:lnTo>
                  <a:lnTo>
                    <a:pt x="1273114" y="1575126"/>
                  </a:lnTo>
                  <a:lnTo>
                    <a:pt x="1330244" y="1586621"/>
                  </a:lnTo>
                  <a:lnTo>
                    <a:pt x="1388019" y="1597501"/>
                  </a:lnTo>
                  <a:lnTo>
                    <a:pt x="1446398" y="1607750"/>
                  </a:lnTo>
                  <a:lnTo>
                    <a:pt x="1505337" y="1617353"/>
                  </a:lnTo>
                  <a:lnTo>
                    <a:pt x="1564795" y="1626292"/>
                  </a:lnTo>
                  <a:lnTo>
                    <a:pt x="1624729" y="1634553"/>
                  </a:lnTo>
                  <a:lnTo>
                    <a:pt x="1685097" y="1642119"/>
                  </a:lnTo>
                  <a:lnTo>
                    <a:pt x="1745856" y="1648976"/>
                  </a:lnTo>
                  <a:lnTo>
                    <a:pt x="1806963" y="1655107"/>
                  </a:lnTo>
                  <a:lnTo>
                    <a:pt x="1868377" y="1660496"/>
                  </a:lnTo>
                  <a:lnTo>
                    <a:pt x="1930055" y="1665128"/>
                  </a:lnTo>
                  <a:lnTo>
                    <a:pt x="1991953" y="1668987"/>
                  </a:lnTo>
                  <a:lnTo>
                    <a:pt x="2054031" y="1672056"/>
                  </a:lnTo>
                  <a:lnTo>
                    <a:pt x="2116246" y="1674321"/>
                  </a:lnTo>
                  <a:lnTo>
                    <a:pt x="2178554" y="1675766"/>
                  </a:lnTo>
                  <a:lnTo>
                    <a:pt x="2240915" y="1676374"/>
                  </a:lnTo>
                </a:path>
              </a:pathLst>
            </a:custGeom>
            <a:ln w="12700">
              <a:solidFill>
                <a:srgbClr val="F9F9F9"/>
              </a:solidFill>
            </a:ln>
          </p:spPr>
          <p:txBody>
            <a:bodyPr wrap="square" lIns="0" tIns="0" rIns="0" bIns="0" rtlCol="0"/>
            <a:lstStyle/>
            <a:p>
              <a:endParaRPr/>
            </a:p>
          </p:txBody>
        </p:sp>
        <p:sp>
          <p:nvSpPr>
            <p:cNvPr id="13" name="object 13"/>
            <p:cNvSpPr/>
            <p:nvPr/>
          </p:nvSpPr>
          <p:spPr>
            <a:xfrm>
              <a:off x="4330755" y="5213213"/>
              <a:ext cx="76835" cy="88900"/>
            </a:xfrm>
            <a:custGeom>
              <a:avLst/>
              <a:gdLst/>
              <a:ahLst/>
              <a:cxnLst/>
              <a:rect l="l" t="t" r="r" b="b"/>
              <a:pathLst>
                <a:path w="76835" h="88900">
                  <a:moveTo>
                    <a:pt x="139" y="0"/>
                  </a:moveTo>
                  <a:lnTo>
                    <a:pt x="76276" y="44564"/>
                  </a:lnTo>
                  <a:lnTo>
                    <a:pt x="0" y="88900"/>
                  </a:lnTo>
                </a:path>
              </a:pathLst>
            </a:custGeom>
            <a:ln w="12700">
              <a:solidFill>
                <a:srgbClr val="F9F9F9"/>
              </a:solidFill>
            </a:ln>
          </p:spPr>
          <p:txBody>
            <a:bodyPr wrap="square" lIns="0" tIns="0" rIns="0" bIns="0" rtlCol="0"/>
            <a:lstStyle/>
            <a:p>
              <a:endParaRPr/>
            </a:p>
          </p:txBody>
        </p:sp>
        <p:sp>
          <p:nvSpPr>
            <p:cNvPr id="14" name="object 14"/>
            <p:cNvSpPr/>
            <p:nvPr/>
          </p:nvSpPr>
          <p:spPr>
            <a:xfrm>
              <a:off x="1295400" y="4114800"/>
              <a:ext cx="914400" cy="381000"/>
            </a:xfrm>
            <a:custGeom>
              <a:avLst/>
              <a:gdLst/>
              <a:ahLst/>
              <a:cxnLst/>
              <a:rect l="l" t="t" r="r" b="b"/>
              <a:pathLst>
                <a:path w="914400" h="381000">
                  <a:moveTo>
                    <a:pt x="0" y="0"/>
                  </a:moveTo>
                  <a:lnTo>
                    <a:pt x="914400" y="381000"/>
                  </a:lnTo>
                </a:path>
              </a:pathLst>
            </a:custGeom>
            <a:ln w="9525">
              <a:solidFill>
                <a:srgbClr val="F9F9F9"/>
              </a:solidFill>
            </a:ln>
          </p:spPr>
          <p:txBody>
            <a:bodyPr wrap="square" lIns="0" tIns="0" rIns="0" bIns="0" rtlCol="0"/>
            <a:lstStyle/>
            <a:p>
              <a:endParaRPr/>
            </a:p>
          </p:txBody>
        </p:sp>
      </p:grpSp>
      <p:sp>
        <p:nvSpPr>
          <p:cNvPr id="15" name="object 15"/>
          <p:cNvSpPr txBox="1"/>
          <p:nvPr/>
        </p:nvSpPr>
        <p:spPr>
          <a:xfrm>
            <a:off x="4701540" y="4520438"/>
            <a:ext cx="1366520" cy="1033780"/>
          </a:xfrm>
          <a:prstGeom prst="rect">
            <a:avLst/>
          </a:prstGeom>
        </p:spPr>
        <p:txBody>
          <a:bodyPr vert="horz" wrap="square" lIns="0" tIns="12700" rIns="0" bIns="0" rtlCol="0">
            <a:spAutoFit/>
          </a:bodyPr>
          <a:lstStyle/>
          <a:p>
            <a:pPr marL="38100" marR="389890">
              <a:lnSpc>
                <a:spcPct val="100000"/>
              </a:lnSpc>
              <a:spcBef>
                <a:spcPts val="100"/>
              </a:spcBef>
            </a:pPr>
            <a:r>
              <a:rPr sz="2400" spc="-135" dirty="0">
                <a:latin typeface="Arial"/>
                <a:cs typeface="Arial"/>
              </a:rPr>
              <a:t>V</a:t>
            </a:r>
            <a:r>
              <a:rPr sz="2400" spc="-10" dirty="0">
                <a:latin typeface="Arial"/>
                <a:cs typeface="Arial"/>
              </a:rPr>
              <a:t>e</a:t>
            </a:r>
            <a:r>
              <a:rPr sz="2400" spc="-5" dirty="0">
                <a:latin typeface="Arial"/>
                <a:cs typeface="Arial"/>
              </a:rPr>
              <a:t>li</a:t>
            </a:r>
            <a:r>
              <a:rPr sz="2400" spc="-10" dirty="0">
                <a:latin typeface="Arial"/>
                <a:cs typeface="Arial"/>
              </a:rPr>
              <a:t>ger  Lar</a:t>
            </a:r>
            <a:r>
              <a:rPr sz="2400" spc="-5" dirty="0">
                <a:latin typeface="Arial"/>
                <a:cs typeface="Arial"/>
              </a:rPr>
              <a:t>v</a:t>
            </a:r>
            <a:r>
              <a:rPr sz="2400" spc="-10" dirty="0">
                <a:latin typeface="Arial"/>
                <a:cs typeface="Arial"/>
              </a:rPr>
              <a:t>ae</a:t>
            </a:r>
            <a:endParaRPr sz="2400">
              <a:latin typeface="Arial"/>
              <a:cs typeface="Arial"/>
            </a:endParaRPr>
          </a:p>
          <a:p>
            <a:pPr marL="38100">
              <a:lnSpc>
                <a:spcPct val="100000"/>
              </a:lnSpc>
              <a:spcBef>
                <a:spcPts val="15"/>
              </a:spcBef>
            </a:pPr>
            <a:r>
              <a:rPr sz="1800" spc="-5" dirty="0">
                <a:latin typeface="Arial"/>
                <a:cs typeface="Arial"/>
              </a:rPr>
              <a:t>500,000</a:t>
            </a:r>
            <a:r>
              <a:rPr sz="1800" spc="-40" dirty="0">
                <a:latin typeface="Arial"/>
                <a:cs typeface="Arial"/>
              </a:rPr>
              <a:t> </a:t>
            </a:r>
            <a:r>
              <a:rPr sz="1800" dirty="0">
                <a:latin typeface="Arial"/>
                <a:cs typeface="Arial"/>
              </a:rPr>
              <a:t>/</a:t>
            </a:r>
            <a:r>
              <a:rPr sz="1800" spc="-35" dirty="0">
                <a:latin typeface="Arial"/>
                <a:cs typeface="Arial"/>
              </a:rPr>
              <a:t> </a:t>
            </a:r>
            <a:r>
              <a:rPr sz="1800" spc="-5" dirty="0">
                <a:latin typeface="Arial"/>
                <a:cs typeface="Arial"/>
              </a:rPr>
              <a:t>m</a:t>
            </a:r>
            <a:r>
              <a:rPr sz="1800" spc="-7" baseline="25462" dirty="0">
                <a:latin typeface="Arial"/>
                <a:cs typeface="Arial"/>
              </a:rPr>
              <a:t>3</a:t>
            </a:r>
            <a:endParaRPr sz="1800" baseline="25462">
              <a:latin typeface="Arial"/>
              <a:cs typeface="Arial"/>
            </a:endParaRPr>
          </a:p>
        </p:txBody>
      </p:sp>
      <p:sp>
        <p:nvSpPr>
          <p:cNvPr id="16" name="object 16"/>
          <p:cNvSpPr txBox="1">
            <a:spLocks noGrp="1"/>
          </p:cNvSpPr>
          <p:nvPr>
            <p:ph type="title"/>
          </p:nvPr>
        </p:nvSpPr>
        <p:spPr>
          <a:xfrm>
            <a:off x="1524000" y="1600200"/>
            <a:ext cx="1295400" cy="533400"/>
          </a:xfrm>
          <a:prstGeom prst="rect">
            <a:avLst/>
          </a:prstGeom>
          <a:ln w="25400">
            <a:solidFill>
              <a:srgbClr val="BDBDBD"/>
            </a:solidFill>
          </a:ln>
        </p:spPr>
        <p:txBody>
          <a:bodyPr vert="horz" wrap="square" lIns="0" tIns="37465" rIns="0" bIns="0" rtlCol="0">
            <a:spAutoFit/>
          </a:bodyPr>
          <a:lstStyle/>
          <a:p>
            <a:pPr marL="91440">
              <a:lnSpc>
                <a:spcPct val="100000"/>
              </a:lnSpc>
              <a:spcBef>
                <a:spcPts val="295"/>
              </a:spcBef>
            </a:pPr>
            <a:r>
              <a:rPr sz="2400" b="1" spc="-5" dirty="0">
                <a:latin typeface="Arial"/>
                <a:cs typeface="Arial"/>
              </a:rPr>
              <a:t>Growth</a:t>
            </a:r>
            <a:endParaRPr sz="2400">
              <a:latin typeface="Arial"/>
              <a:cs typeface="Arial"/>
            </a:endParaRPr>
          </a:p>
        </p:txBody>
      </p:sp>
      <p:sp>
        <p:nvSpPr>
          <p:cNvPr id="17" name="object 17"/>
          <p:cNvSpPr txBox="1"/>
          <p:nvPr/>
        </p:nvSpPr>
        <p:spPr>
          <a:xfrm>
            <a:off x="4572000" y="609600"/>
            <a:ext cx="2057400" cy="533400"/>
          </a:xfrm>
          <a:prstGeom prst="rect">
            <a:avLst/>
          </a:prstGeom>
          <a:ln w="25400">
            <a:solidFill>
              <a:srgbClr val="BDBDBD"/>
            </a:solidFill>
          </a:ln>
        </p:spPr>
        <p:txBody>
          <a:bodyPr vert="horz" wrap="square" lIns="0" tIns="115570" rIns="0" bIns="0" rtlCol="0">
            <a:spAutoFit/>
          </a:bodyPr>
          <a:lstStyle/>
          <a:p>
            <a:pPr marL="90805">
              <a:lnSpc>
                <a:spcPct val="100000"/>
              </a:lnSpc>
              <a:spcBef>
                <a:spcPts val="910"/>
              </a:spcBef>
            </a:pPr>
            <a:r>
              <a:rPr sz="1800" spc="-5" dirty="0">
                <a:latin typeface="Arial"/>
                <a:cs typeface="Arial"/>
              </a:rPr>
              <a:t>Up</a:t>
            </a:r>
            <a:r>
              <a:rPr sz="1800" spc="-25" dirty="0">
                <a:latin typeface="Arial"/>
                <a:cs typeface="Arial"/>
              </a:rPr>
              <a:t> </a:t>
            </a:r>
            <a:r>
              <a:rPr sz="1800" spc="-5" dirty="0">
                <a:latin typeface="Arial"/>
                <a:cs typeface="Arial"/>
              </a:rPr>
              <a:t>to</a:t>
            </a:r>
            <a:r>
              <a:rPr sz="1800" spc="-10" dirty="0">
                <a:latin typeface="Arial"/>
                <a:cs typeface="Arial"/>
              </a:rPr>
              <a:t> </a:t>
            </a:r>
            <a:r>
              <a:rPr sz="1800" spc="-5" dirty="0">
                <a:latin typeface="Arial"/>
                <a:cs typeface="Arial"/>
              </a:rPr>
              <a:t>700,000</a:t>
            </a:r>
            <a:r>
              <a:rPr sz="1800" spc="-25" dirty="0">
                <a:latin typeface="Arial"/>
                <a:cs typeface="Arial"/>
              </a:rPr>
              <a:t> </a:t>
            </a:r>
            <a:r>
              <a:rPr sz="1800" spc="-5" dirty="0">
                <a:latin typeface="Arial"/>
                <a:cs typeface="Arial"/>
              </a:rPr>
              <a:t>/m</a:t>
            </a:r>
            <a:r>
              <a:rPr sz="1800" spc="-7" baseline="25462" dirty="0">
                <a:latin typeface="Arial"/>
                <a:cs typeface="Arial"/>
              </a:rPr>
              <a:t>2</a:t>
            </a:r>
            <a:endParaRPr sz="1800" baseline="25462">
              <a:latin typeface="Arial"/>
              <a:cs typeface="Arial"/>
            </a:endParaRPr>
          </a:p>
        </p:txBody>
      </p:sp>
      <p:sp>
        <p:nvSpPr>
          <p:cNvPr id="18" name="object 18"/>
          <p:cNvSpPr txBox="1"/>
          <p:nvPr/>
        </p:nvSpPr>
        <p:spPr>
          <a:xfrm>
            <a:off x="3355340" y="2312162"/>
            <a:ext cx="1769745" cy="575310"/>
          </a:xfrm>
          <a:prstGeom prst="rect">
            <a:avLst/>
          </a:prstGeom>
        </p:spPr>
        <p:txBody>
          <a:bodyPr vert="horz" wrap="square" lIns="0" tIns="12065" rIns="0" bIns="0" rtlCol="0">
            <a:spAutoFit/>
          </a:bodyPr>
          <a:lstStyle/>
          <a:p>
            <a:pPr marL="12700">
              <a:lnSpc>
                <a:spcPct val="100000"/>
              </a:lnSpc>
              <a:spcBef>
                <a:spcPts val="95"/>
              </a:spcBef>
            </a:pPr>
            <a:r>
              <a:rPr sz="2000" b="1" spc="-5" dirty="0">
                <a:latin typeface="Arial"/>
                <a:cs typeface="Arial"/>
              </a:rPr>
              <a:t>Filter</a:t>
            </a:r>
            <a:r>
              <a:rPr sz="2000" b="1" spc="-95" dirty="0">
                <a:latin typeface="Arial"/>
                <a:cs typeface="Arial"/>
              </a:rPr>
              <a:t> </a:t>
            </a:r>
            <a:r>
              <a:rPr sz="2000" b="1" spc="-5" dirty="0">
                <a:latin typeface="Arial"/>
                <a:cs typeface="Arial"/>
              </a:rPr>
              <a:t>Feeding:</a:t>
            </a:r>
            <a:endParaRPr sz="2000">
              <a:latin typeface="Arial"/>
              <a:cs typeface="Arial"/>
            </a:endParaRPr>
          </a:p>
          <a:p>
            <a:pPr marL="12700">
              <a:lnSpc>
                <a:spcPct val="100000"/>
              </a:lnSpc>
              <a:spcBef>
                <a:spcPts val="10"/>
              </a:spcBef>
            </a:pPr>
            <a:r>
              <a:rPr sz="1600" dirty="0">
                <a:latin typeface="Arial"/>
                <a:cs typeface="Arial"/>
              </a:rPr>
              <a:t>1</a:t>
            </a:r>
            <a:r>
              <a:rPr sz="1600" spc="-25" dirty="0">
                <a:latin typeface="Arial"/>
                <a:cs typeface="Arial"/>
              </a:rPr>
              <a:t> </a:t>
            </a:r>
            <a:r>
              <a:rPr sz="1600" spc="-5" dirty="0">
                <a:latin typeface="Arial"/>
                <a:cs typeface="Arial"/>
              </a:rPr>
              <a:t>liter</a:t>
            </a:r>
            <a:r>
              <a:rPr sz="1600" spc="-10" dirty="0">
                <a:latin typeface="Arial"/>
                <a:cs typeface="Arial"/>
              </a:rPr>
              <a:t> </a:t>
            </a:r>
            <a:r>
              <a:rPr sz="1600" spc="-5" dirty="0">
                <a:latin typeface="Arial"/>
                <a:cs typeface="Arial"/>
              </a:rPr>
              <a:t>water</a:t>
            </a:r>
            <a:r>
              <a:rPr sz="1600" spc="-15" dirty="0">
                <a:latin typeface="Arial"/>
                <a:cs typeface="Arial"/>
              </a:rPr>
              <a:t> </a:t>
            </a:r>
            <a:r>
              <a:rPr sz="1600" spc="-5" dirty="0">
                <a:latin typeface="Arial"/>
                <a:cs typeface="Arial"/>
              </a:rPr>
              <a:t>/day</a:t>
            </a:r>
            <a:endParaRPr sz="1600">
              <a:latin typeface="Arial"/>
              <a:cs typeface="Arial"/>
            </a:endParaRPr>
          </a:p>
        </p:txBody>
      </p:sp>
      <p:sp>
        <p:nvSpPr>
          <p:cNvPr id="19" name="object 19"/>
          <p:cNvSpPr txBox="1"/>
          <p:nvPr/>
        </p:nvSpPr>
        <p:spPr>
          <a:xfrm>
            <a:off x="6705600" y="3733800"/>
            <a:ext cx="1752600" cy="914400"/>
          </a:xfrm>
          <a:prstGeom prst="rect">
            <a:avLst/>
          </a:prstGeom>
          <a:ln w="25400">
            <a:solidFill>
              <a:srgbClr val="BDBDBD"/>
            </a:solidFill>
          </a:ln>
        </p:spPr>
        <p:txBody>
          <a:bodyPr vert="horz" wrap="square" lIns="0" tIns="113665" rIns="0" bIns="0" rtlCol="0">
            <a:spAutoFit/>
          </a:bodyPr>
          <a:lstStyle/>
          <a:p>
            <a:pPr marL="91440">
              <a:lnSpc>
                <a:spcPct val="100000"/>
              </a:lnSpc>
              <a:spcBef>
                <a:spcPts val="895"/>
              </a:spcBef>
            </a:pPr>
            <a:r>
              <a:rPr sz="2400" b="1" spc="-5" dirty="0">
                <a:latin typeface="Arial"/>
                <a:cs typeface="Arial"/>
              </a:rPr>
              <a:t>Settling</a:t>
            </a:r>
            <a:r>
              <a:rPr sz="2400" spc="-5" dirty="0">
                <a:latin typeface="Arial"/>
                <a:cs typeface="Arial"/>
              </a:rPr>
              <a:t>:</a:t>
            </a:r>
            <a:endParaRPr sz="2400">
              <a:latin typeface="Arial"/>
              <a:cs typeface="Arial"/>
            </a:endParaRPr>
          </a:p>
          <a:p>
            <a:pPr marL="91440">
              <a:lnSpc>
                <a:spcPct val="100000"/>
              </a:lnSpc>
              <a:spcBef>
                <a:spcPts val="20"/>
              </a:spcBef>
            </a:pPr>
            <a:r>
              <a:rPr sz="1600" b="1" spc="-5" dirty="0">
                <a:latin typeface="Arial"/>
                <a:cs typeface="Arial"/>
              </a:rPr>
              <a:t>10,000</a:t>
            </a:r>
            <a:r>
              <a:rPr sz="1600" b="1" spc="-25" dirty="0">
                <a:latin typeface="Arial"/>
                <a:cs typeface="Arial"/>
              </a:rPr>
              <a:t> </a:t>
            </a:r>
            <a:r>
              <a:rPr sz="1600" b="1" dirty="0">
                <a:latin typeface="Arial"/>
                <a:cs typeface="Arial"/>
              </a:rPr>
              <a:t>/</a:t>
            </a:r>
            <a:r>
              <a:rPr sz="1600" dirty="0">
                <a:latin typeface="Arial"/>
                <a:cs typeface="Arial"/>
              </a:rPr>
              <a:t>m</a:t>
            </a:r>
            <a:r>
              <a:rPr sz="1575" baseline="26455" dirty="0">
                <a:latin typeface="Arial"/>
                <a:cs typeface="Arial"/>
              </a:rPr>
              <a:t>3</a:t>
            </a:r>
            <a:r>
              <a:rPr sz="1575" spc="195" baseline="26455" dirty="0">
                <a:latin typeface="Arial"/>
                <a:cs typeface="Arial"/>
              </a:rPr>
              <a:t> </a:t>
            </a:r>
            <a:r>
              <a:rPr sz="1600" b="1" spc="-5" dirty="0">
                <a:latin typeface="Arial"/>
                <a:cs typeface="Arial"/>
              </a:rPr>
              <a:t>/day</a:t>
            </a:r>
            <a:endParaRPr sz="1600">
              <a:latin typeface="Arial"/>
              <a:cs typeface="Arial"/>
            </a:endParaRPr>
          </a:p>
        </p:txBody>
      </p:sp>
      <p:sp>
        <p:nvSpPr>
          <p:cNvPr id="20" name="object 20"/>
          <p:cNvSpPr txBox="1"/>
          <p:nvPr/>
        </p:nvSpPr>
        <p:spPr>
          <a:xfrm>
            <a:off x="2212339" y="3073844"/>
            <a:ext cx="1209675" cy="939800"/>
          </a:xfrm>
          <a:prstGeom prst="rect">
            <a:avLst/>
          </a:prstGeom>
        </p:spPr>
        <p:txBody>
          <a:bodyPr vert="horz" wrap="square" lIns="0" tIns="12065" rIns="0" bIns="0" rtlCol="0">
            <a:spAutoFit/>
          </a:bodyPr>
          <a:lstStyle/>
          <a:p>
            <a:pPr marL="12700">
              <a:lnSpc>
                <a:spcPct val="100000"/>
              </a:lnSpc>
              <a:spcBef>
                <a:spcPts val="95"/>
              </a:spcBef>
            </a:pPr>
            <a:r>
              <a:rPr sz="2000" spc="-5" dirty="0">
                <a:latin typeface="Arial"/>
                <a:cs typeface="Arial"/>
              </a:rPr>
              <a:t>40,000-</a:t>
            </a:r>
            <a:endParaRPr sz="2000">
              <a:latin typeface="Arial"/>
              <a:cs typeface="Arial"/>
            </a:endParaRPr>
          </a:p>
          <a:p>
            <a:pPr marL="12700">
              <a:lnSpc>
                <a:spcPct val="100000"/>
              </a:lnSpc>
            </a:pPr>
            <a:r>
              <a:rPr sz="2000" spc="-5" dirty="0">
                <a:latin typeface="Arial"/>
                <a:cs typeface="Arial"/>
              </a:rPr>
              <a:t>1,000,000</a:t>
            </a:r>
            <a:endParaRPr sz="2000">
              <a:latin typeface="Arial"/>
              <a:cs typeface="Arial"/>
            </a:endParaRPr>
          </a:p>
          <a:p>
            <a:pPr marL="12700">
              <a:lnSpc>
                <a:spcPct val="100000"/>
              </a:lnSpc>
            </a:pPr>
            <a:r>
              <a:rPr sz="2000" spc="-5" dirty="0">
                <a:latin typeface="Arial"/>
                <a:cs typeface="Arial"/>
              </a:rPr>
              <a:t>eggs</a:t>
            </a:r>
            <a:r>
              <a:rPr sz="2000" spc="-75" dirty="0">
                <a:latin typeface="Arial"/>
                <a:cs typeface="Arial"/>
              </a:rPr>
              <a:t> </a:t>
            </a:r>
            <a:r>
              <a:rPr sz="2000" spc="-5" dirty="0">
                <a:latin typeface="Arial"/>
                <a:cs typeface="Arial"/>
              </a:rPr>
              <a:t>/year</a:t>
            </a:r>
            <a:endParaRPr sz="2000">
              <a:latin typeface="Arial"/>
              <a:cs typeface="Arial"/>
            </a:endParaRPr>
          </a:p>
        </p:txBody>
      </p:sp>
      <p:grpSp>
        <p:nvGrpSpPr>
          <p:cNvPr id="21" name="object 21"/>
          <p:cNvGrpSpPr/>
          <p:nvPr/>
        </p:nvGrpSpPr>
        <p:grpSpPr>
          <a:xfrm>
            <a:off x="457200" y="2130416"/>
            <a:ext cx="6928484" cy="3502660"/>
            <a:chOff x="457200" y="2130416"/>
            <a:chExt cx="6928484" cy="3502660"/>
          </a:xfrm>
        </p:grpSpPr>
        <p:sp>
          <p:nvSpPr>
            <p:cNvPr id="22" name="object 22"/>
            <p:cNvSpPr/>
            <p:nvPr/>
          </p:nvSpPr>
          <p:spPr>
            <a:xfrm>
              <a:off x="5878550" y="2139632"/>
              <a:ext cx="1360805" cy="1899285"/>
            </a:xfrm>
            <a:custGeom>
              <a:avLst/>
              <a:gdLst/>
              <a:ahLst/>
              <a:cxnLst/>
              <a:rect l="l" t="t" r="r" b="b"/>
              <a:pathLst>
                <a:path w="1360804" h="1899285">
                  <a:moveTo>
                    <a:pt x="1360449" y="1898967"/>
                  </a:moveTo>
                  <a:lnTo>
                    <a:pt x="1359945" y="1836747"/>
                  </a:lnTo>
                  <a:lnTo>
                    <a:pt x="1358447" y="1774589"/>
                  </a:lnTo>
                  <a:lnTo>
                    <a:pt x="1355979" y="1712554"/>
                  </a:lnTo>
                  <a:lnTo>
                    <a:pt x="1352562" y="1650703"/>
                  </a:lnTo>
                  <a:lnTo>
                    <a:pt x="1348219" y="1589097"/>
                  </a:lnTo>
                  <a:lnTo>
                    <a:pt x="1342974" y="1527800"/>
                  </a:lnTo>
                  <a:lnTo>
                    <a:pt x="1336848" y="1466871"/>
                  </a:lnTo>
                  <a:lnTo>
                    <a:pt x="1329864" y="1406372"/>
                  </a:lnTo>
                  <a:lnTo>
                    <a:pt x="1322044" y="1346365"/>
                  </a:lnTo>
                  <a:lnTo>
                    <a:pt x="1313412" y="1286911"/>
                  </a:lnTo>
                  <a:lnTo>
                    <a:pt x="1303989" y="1228071"/>
                  </a:lnTo>
                  <a:lnTo>
                    <a:pt x="1293799" y="1169908"/>
                  </a:lnTo>
                  <a:lnTo>
                    <a:pt x="1282864" y="1112482"/>
                  </a:lnTo>
                  <a:lnTo>
                    <a:pt x="1271206" y="1055855"/>
                  </a:lnTo>
                  <a:lnTo>
                    <a:pt x="1258849" y="1000089"/>
                  </a:lnTo>
                  <a:lnTo>
                    <a:pt x="1245814" y="945245"/>
                  </a:lnTo>
                  <a:lnTo>
                    <a:pt x="1232124" y="891384"/>
                  </a:lnTo>
                  <a:lnTo>
                    <a:pt x="1217803" y="838568"/>
                  </a:lnTo>
                  <a:lnTo>
                    <a:pt x="1202871" y="786858"/>
                  </a:lnTo>
                  <a:lnTo>
                    <a:pt x="1187353" y="736316"/>
                  </a:lnTo>
                  <a:lnTo>
                    <a:pt x="1171270" y="687003"/>
                  </a:lnTo>
                  <a:lnTo>
                    <a:pt x="1154645" y="638981"/>
                  </a:lnTo>
                  <a:lnTo>
                    <a:pt x="1137501" y="592311"/>
                  </a:lnTo>
                  <a:lnTo>
                    <a:pt x="1119860" y="547055"/>
                  </a:lnTo>
                  <a:lnTo>
                    <a:pt x="1101745" y="503274"/>
                  </a:lnTo>
                  <a:lnTo>
                    <a:pt x="1083179" y="461029"/>
                  </a:lnTo>
                  <a:lnTo>
                    <a:pt x="1064183" y="420382"/>
                  </a:lnTo>
                  <a:lnTo>
                    <a:pt x="1044781" y="381395"/>
                  </a:lnTo>
                  <a:lnTo>
                    <a:pt x="1024996" y="344129"/>
                  </a:lnTo>
                  <a:lnTo>
                    <a:pt x="1004849" y="308645"/>
                  </a:lnTo>
                  <a:lnTo>
                    <a:pt x="984363" y="275005"/>
                  </a:lnTo>
                  <a:lnTo>
                    <a:pt x="942467" y="213502"/>
                  </a:lnTo>
                  <a:lnTo>
                    <a:pt x="899486" y="160112"/>
                  </a:lnTo>
                  <a:lnTo>
                    <a:pt x="855602" y="115327"/>
                  </a:lnTo>
                  <a:lnTo>
                    <a:pt x="810996" y="79638"/>
                  </a:lnTo>
                  <a:lnTo>
                    <a:pt x="765848" y="53538"/>
                  </a:lnTo>
                  <a:lnTo>
                    <a:pt x="720339" y="37517"/>
                  </a:lnTo>
                  <a:lnTo>
                    <a:pt x="674649" y="32067"/>
                  </a:lnTo>
                  <a:lnTo>
                    <a:pt x="604018" y="31803"/>
                  </a:lnTo>
                  <a:lnTo>
                    <a:pt x="534055" y="31035"/>
                  </a:lnTo>
                  <a:lnTo>
                    <a:pt x="465431" y="29802"/>
                  </a:lnTo>
                  <a:lnTo>
                    <a:pt x="398815" y="28139"/>
                  </a:lnTo>
                  <a:lnTo>
                    <a:pt x="334874" y="26084"/>
                  </a:lnTo>
                  <a:lnTo>
                    <a:pt x="274280" y="23674"/>
                  </a:lnTo>
                  <a:lnTo>
                    <a:pt x="217700" y="20947"/>
                  </a:lnTo>
                  <a:lnTo>
                    <a:pt x="165804" y="17940"/>
                  </a:lnTo>
                  <a:lnTo>
                    <a:pt x="119260" y="14690"/>
                  </a:lnTo>
                  <a:lnTo>
                    <a:pt x="78739" y="11233"/>
                  </a:lnTo>
                  <a:lnTo>
                    <a:pt x="18440" y="3851"/>
                  </a:lnTo>
                  <a:lnTo>
                    <a:pt x="0" y="0"/>
                  </a:lnTo>
                </a:path>
              </a:pathLst>
            </a:custGeom>
            <a:ln w="12700">
              <a:solidFill>
                <a:srgbClr val="F9F9F9"/>
              </a:solidFill>
            </a:ln>
          </p:spPr>
          <p:txBody>
            <a:bodyPr wrap="square" lIns="0" tIns="0" rIns="0" bIns="0" rtlCol="0"/>
            <a:lstStyle/>
            <a:p>
              <a:endParaRPr/>
            </a:p>
          </p:txBody>
        </p:sp>
        <p:sp>
          <p:nvSpPr>
            <p:cNvPr id="23" name="object 23"/>
            <p:cNvSpPr/>
            <p:nvPr/>
          </p:nvSpPr>
          <p:spPr>
            <a:xfrm>
              <a:off x="5878452" y="2136766"/>
              <a:ext cx="88265" cy="78740"/>
            </a:xfrm>
            <a:custGeom>
              <a:avLst/>
              <a:gdLst/>
              <a:ahLst/>
              <a:cxnLst/>
              <a:rect l="l" t="t" r="r" b="b"/>
              <a:pathLst>
                <a:path w="88264" h="78739">
                  <a:moveTo>
                    <a:pt x="45859" y="78181"/>
                  </a:moveTo>
                  <a:lnTo>
                    <a:pt x="0" y="2819"/>
                  </a:lnTo>
                  <a:lnTo>
                    <a:pt x="88176" y="0"/>
                  </a:lnTo>
                </a:path>
              </a:pathLst>
            </a:custGeom>
            <a:ln w="12700">
              <a:solidFill>
                <a:srgbClr val="F9F9F9"/>
              </a:solidFill>
            </a:ln>
          </p:spPr>
          <p:txBody>
            <a:bodyPr wrap="square" lIns="0" tIns="0" rIns="0" bIns="0" rtlCol="0"/>
            <a:lstStyle/>
            <a:p>
              <a:endParaRPr/>
            </a:p>
          </p:txBody>
        </p:sp>
        <p:sp>
          <p:nvSpPr>
            <p:cNvPr id="24" name="object 24"/>
            <p:cNvSpPr/>
            <p:nvPr/>
          </p:nvSpPr>
          <p:spPr>
            <a:xfrm>
              <a:off x="6019800" y="5257800"/>
              <a:ext cx="1358265" cy="304800"/>
            </a:xfrm>
            <a:custGeom>
              <a:avLst/>
              <a:gdLst/>
              <a:ahLst/>
              <a:cxnLst/>
              <a:rect l="l" t="t" r="r" b="b"/>
              <a:pathLst>
                <a:path w="1358265" h="304800">
                  <a:moveTo>
                    <a:pt x="0" y="0"/>
                  </a:moveTo>
                  <a:lnTo>
                    <a:pt x="68478" y="993"/>
                  </a:lnTo>
                  <a:lnTo>
                    <a:pt x="136347" y="3883"/>
                  </a:lnTo>
                  <a:lnTo>
                    <a:pt x="202996" y="8534"/>
                  </a:lnTo>
                  <a:lnTo>
                    <a:pt x="267817" y="14811"/>
                  </a:lnTo>
                  <a:lnTo>
                    <a:pt x="330200" y="22577"/>
                  </a:lnTo>
                  <a:lnTo>
                    <a:pt x="389534" y="31699"/>
                  </a:lnTo>
                  <a:lnTo>
                    <a:pt x="445211" y="42039"/>
                  </a:lnTo>
                  <a:lnTo>
                    <a:pt x="496620" y="53464"/>
                  </a:lnTo>
                  <a:lnTo>
                    <a:pt x="543153" y="65836"/>
                  </a:lnTo>
                  <a:lnTo>
                    <a:pt x="584200" y="79022"/>
                  </a:lnTo>
                  <a:lnTo>
                    <a:pt x="647395" y="107289"/>
                  </a:lnTo>
                  <a:lnTo>
                    <a:pt x="681329" y="137182"/>
                  </a:lnTo>
                  <a:lnTo>
                    <a:pt x="690156" y="167420"/>
                  </a:lnTo>
                  <a:lnTo>
                    <a:pt x="702834" y="182310"/>
                  </a:lnTo>
                  <a:lnTo>
                    <a:pt x="750811" y="211178"/>
                  </a:lnTo>
                  <a:lnTo>
                    <a:pt x="825041" y="237962"/>
                  </a:lnTo>
                  <a:lnTo>
                    <a:pt x="870535" y="250247"/>
                  </a:lnTo>
                  <a:lnTo>
                    <a:pt x="920835" y="261620"/>
                  </a:lnTo>
                  <a:lnTo>
                    <a:pt x="975352" y="271951"/>
                  </a:lnTo>
                  <a:lnTo>
                    <a:pt x="1033503" y="281110"/>
                  </a:lnTo>
                  <a:lnTo>
                    <a:pt x="1094700" y="288966"/>
                  </a:lnTo>
                  <a:lnTo>
                    <a:pt x="1158357" y="295390"/>
                  </a:lnTo>
                  <a:lnTo>
                    <a:pt x="1223887" y="300250"/>
                  </a:lnTo>
                  <a:lnTo>
                    <a:pt x="1290706" y="303418"/>
                  </a:lnTo>
                  <a:lnTo>
                    <a:pt x="1358226" y="304761"/>
                  </a:lnTo>
                </a:path>
              </a:pathLst>
            </a:custGeom>
            <a:ln w="12700">
              <a:solidFill>
                <a:srgbClr val="F9F9F9"/>
              </a:solidFill>
            </a:ln>
          </p:spPr>
          <p:txBody>
            <a:bodyPr wrap="square" lIns="0" tIns="0" rIns="0" bIns="0" rtlCol="0"/>
            <a:lstStyle/>
            <a:p>
              <a:endParaRPr/>
            </a:p>
          </p:txBody>
        </p:sp>
        <p:sp>
          <p:nvSpPr>
            <p:cNvPr id="25" name="object 25"/>
            <p:cNvSpPr/>
            <p:nvPr/>
          </p:nvSpPr>
          <p:spPr>
            <a:xfrm>
              <a:off x="7302503" y="5517890"/>
              <a:ext cx="76835" cy="88900"/>
            </a:xfrm>
            <a:custGeom>
              <a:avLst/>
              <a:gdLst/>
              <a:ahLst/>
              <a:cxnLst/>
              <a:rect l="l" t="t" r="r" b="b"/>
              <a:pathLst>
                <a:path w="76834" h="88900">
                  <a:moveTo>
                    <a:pt x="253" y="0"/>
                  </a:moveTo>
                  <a:lnTo>
                    <a:pt x="76326" y="44678"/>
                  </a:lnTo>
                  <a:lnTo>
                    <a:pt x="0" y="88900"/>
                  </a:lnTo>
                </a:path>
              </a:pathLst>
            </a:custGeom>
            <a:ln w="12699">
              <a:solidFill>
                <a:srgbClr val="F9F9F9"/>
              </a:solidFill>
            </a:ln>
          </p:spPr>
          <p:txBody>
            <a:bodyPr wrap="square" lIns="0" tIns="0" rIns="0" bIns="0" rtlCol="0"/>
            <a:lstStyle/>
            <a:p>
              <a:endParaRPr/>
            </a:p>
          </p:txBody>
        </p:sp>
        <p:sp>
          <p:nvSpPr>
            <p:cNvPr id="26" name="object 26"/>
            <p:cNvSpPr/>
            <p:nvPr/>
          </p:nvSpPr>
          <p:spPr>
            <a:xfrm>
              <a:off x="6629400" y="4734458"/>
              <a:ext cx="450215" cy="600075"/>
            </a:xfrm>
            <a:custGeom>
              <a:avLst/>
              <a:gdLst/>
              <a:ahLst/>
              <a:cxnLst/>
              <a:rect l="l" t="t" r="r" b="b"/>
              <a:pathLst>
                <a:path w="450215" h="600075">
                  <a:moveTo>
                    <a:pt x="0" y="599541"/>
                  </a:moveTo>
                  <a:lnTo>
                    <a:pt x="449656" y="0"/>
                  </a:lnTo>
                </a:path>
              </a:pathLst>
            </a:custGeom>
            <a:ln w="12700">
              <a:solidFill>
                <a:srgbClr val="F9F9F9"/>
              </a:solidFill>
            </a:ln>
          </p:spPr>
          <p:txBody>
            <a:bodyPr wrap="square" lIns="0" tIns="0" rIns="0" bIns="0" rtlCol="0"/>
            <a:lstStyle/>
            <a:p>
              <a:endParaRPr/>
            </a:p>
          </p:txBody>
        </p:sp>
        <p:sp>
          <p:nvSpPr>
            <p:cNvPr id="27" name="object 27"/>
            <p:cNvSpPr/>
            <p:nvPr/>
          </p:nvSpPr>
          <p:spPr>
            <a:xfrm>
              <a:off x="6997775" y="4734453"/>
              <a:ext cx="81280" cy="87630"/>
            </a:xfrm>
            <a:custGeom>
              <a:avLst/>
              <a:gdLst/>
              <a:ahLst/>
              <a:cxnLst/>
              <a:rect l="l" t="t" r="r" b="b"/>
              <a:pathLst>
                <a:path w="81279" h="87629">
                  <a:moveTo>
                    <a:pt x="0" y="34289"/>
                  </a:moveTo>
                  <a:lnTo>
                    <a:pt x="81280" y="0"/>
                  </a:lnTo>
                  <a:lnTo>
                    <a:pt x="71120" y="87629"/>
                  </a:lnTo>
                </a:path>
              </a:pathLst>
            </a:custGeom>
            <a:ln w="12699">
              <a:solidFill>
                <a:srgbClr val="F9F9F9"/>
              </a:solidFill>
            </a:ln>
          </p:spPr>
          <p:txBody>
            <a:bodyPr wrap="square" lIns="0" tIns="0" rIns="0" bIns="0" rtlCol="0"/>
            <a:lstStyle/>
            <a:p>
              <a:endParaRPr/>
            </a:p>
          </p:txBody>
        </p:sp>
        <p:sp>
          <p:nvSpPr>
            <p:cNvPr id="28" name="object 28"/>
            <p:cNvSpPr/>
            <p:nvPr/>
          </p:nvSpPr>
          <p:spPr>
            <a:xfrm>
              <a:off x="927252" y="4953000"/>
              <a:ext cx="1130300" cy="228600"/>
            </a:xfrm>
            <a:custGeom>
              <a:avLst/>
              <a:gdLst/>
              <a:ahLst/>
              <a:cxnLst/>
              <a:rect l="l" t="t" r="r" b="b"/>
              <a:pathLst>
                <a:path w="1130300" h="228600">
                  <a:moveTo>
                    <a:pt x="1130147" y="0"/>
                  </a:moveTo>
                  <a:lnTo>
                    <a:pt x="1058875" y="1157"/>
                  </a:lnTo>
                  <a:lnTo>
                    <a:pt x="988595" y="4497"/>
                  </a:lnTo>
                  <a:lnTo>
                    <a:pt x="920299" y="9822"/>
                  </a:lnTo>
                  <a:lnTo>
                    <a:pt x="854980" y="16933"/>
                  </a:lnTo>
                  <a:lnTo>
                    <a:pt x="793630" y="25631"/>
                  </a:lnTo>
                  <a:lnTo>
                    <a:pt x="737241" y="35718"/>
                  </a:lnTo>
                  <a:lnTo>
                    <a:pt x="686805" y="46996"/>
                  </a:lnTo>
                  <a:lnTo>
                    <a:pt x="643314" y="59266"/>
                  </a:lnTo>
                  <a:lnTo>
                    <a:pt x="581137" y="85989"/>
                  </a:lnTo>
                  <a:lnTo>
                    <a:pt x="553029" y="128342"/>
                  </a:lnTo>
                  <a:lnTo>
                    <a:pt x="536808" y="142195"/>
                  </a:lnTo>
                  <a:lnTo>
                    <a:pt x="476347" y="168572"/>
                  </a:lnTo>
                  <a:lnTo>
                    <a:pt x="434004" y="180717"/>
                  </a:lnTo>
                  <a:lnTo>
                    <a:pt x="384851" y="191914"/>
                  </a:lnTo>
                  <a:lnTo>
                    <a:pt x="329834" y="201973"/>
                  </a:lnTo>
                  <a:lnTo>
                    <a:pt x="269904" y="210704"/>
                  </a:lnTo>
                  <a:lnTo>
                    <a:pt x="206007" y="217918"/>
                  </a:lnTo>
                  <a:lnTo>
                    <a:pt x="139091" y="223425"/>
                  </a:lnTo>
                  <a:lnTo>
                    <a:pt x="70106" y="227036"/>
                  </a:lnTo>
                  <a:lnTo>
                    <a:pt x="0" y="228561"/>
                  </a:lnTo>
                </a:path>
              </a:pathLst>
            </a:custGeom>
            <a:ln w="12700">
              <a:solidFill>
                <a:srgbClr val="F9F9F9"/>
              </a:solidFill>
            </a:ln>
          </p:spPr>
          <p:txBody>
            <a:bodyPr wrap="square" lIns="0" tIns="0" rIns="0" bIns="0" rtlCol="0"/>
            <a:lstStyle/>
            <a:p>
              <a:endParaRPr/>
            </a:p>
          </p:txBody>
        </p:sp>
        <p:sp>
          <p:nvSpPr>
            <p:cNvPr id="29" name="object 29"/>
            <p:cNvSpPr/>
            <p:nvPr/>
          </p:nvSpPr>
          <p:spPr>
            <a:xfrm>
              <a:off x="926967" y="5136880"/>
              <a:ext cx="76835" cy="88900"/>
            </a:xfrm>
            <a:custGeom>
              <a:avLst/>
              <a:gdLst/>
              <a:ahLst/>
              <a:cxnLst/>
              <a:rect l="l" t="t" r="r" b="b"/>
              <a:pathLst>
                <a:path w="76834" h="88900">
                  <a:moveTo>
                    <a:pt x="76339" y="88900"/>
                  </a:moveTo>
                  <a:lnTo>
                    <a:pt x="0" y="44678"/>
                  </a:lnTo>
                  <a:lnTo>
                    <a:pt x="76072" y="0"/>
                  </a:lnTo>
                </a:path>
              </a:pathLst>
            </a:custGeom>
            <a:ln w="12700">
              <a:solidFill>
                <a:srgbClr val="F9F9F9"/>
              </a:solidFill>
            </a:ln>
          </p:spPr>
          <p:txBody>
            <a:bodyPr wrap="square" lIns="0" tIns="0" rIns="0" bIns="0" rtlCol="0"/>
            <a:lstStyle/>
            <a:p>
              <a:endParaRPr/>
            </a:p>
          </p:txBody>
        </p:sp>
        <p:sp>
          <p:nvSpPr>
            <p:cNvPr id="30" name="object 30"/>
            <p:cNvSpPr/>
            <p:nvPr/>
          </p:nvSpPr>
          <p:spPr>
            <a:xfrm>
              <a:off x="1232001" y="4953000"/>
              <a:ext cx="1054100" cy="457200"/>
            </a:xfrm>
            <a:custGeom>
              <a:avLst/>
              <a:gdLst/>
              <a:ahLst/>
              <a:cxnLst/>
              <a:rect l="l" t="t" r="r" b="b"/>
              <a:pathLst>
                <a:path w="1054100" h="457200">
                  <a:moveTo>
                    <a:pt x="1053998" y="0"/>
                  </a:moveTo>
                  <a:lnTo>
                    <a:pt x="992573" y="1976"/>
                  </a:lnTo>
                  <a:lnTo>
                    <a:pt x="931877" y="7699"/>
                  </a:lnTo>
                  <a:lnTo>
                    <a:pt x="872637" y="16856"/>
                  </a:lnTo>
                  <a:lnTo>
                    <a:pt x="815582" y="29134"/>
                  </a:lnTo>
                  <a:lnTo>
                    <a:pt x="761441" y="44221"/>
                  </a:lnTo>
                  <a:lnTo>
                    <a:pt x="710942" y="61806"/>
                  </a:lnTo>
                  <a:lnTo>
                    <a:pt x="664813" y="81575"/>
                  </a:lnTo>
                  <a:lnTo>
                    <a:pt x="623782" y="103218"/>
                  </a:lnTo>
                  <a:lnTo>
                    <a:pt x="588578" y="126421"/>
                  </a:lnTo>
                  <a:lnTo>
                    <a:pt x="538564" y="176262"/>
                  </a:lnTo>
                  <a:lnTo>
                    <a:pt x="520598" y="228600"/>
                  </a:lnTo>
                  <a:lnTo>
                    <a:pt x="516130" y="254505"/>
                  </a:lnTo>
                  <a:lnTo>
                    <a:pt x="503187" y="280113"/>
                  </a:lnTo>
                  <a:lnTo>
                    <a:pt x="454656" y="329247"/>
                  </a:lnTo>
                  <a:lnTo>
                    <a:pt x="420456" y="352178"/>
                  </a:lnTo>
                  <a:lnTo>
                    <a:pt x="380557" y="373622"/>
                  </a:lnTo>
                  <a:lnTo>
                    <a:pt x="335653" y="393282"/>
                  </a:lnTo>
                  <a:lnTo>
                    <a:pt x="286439" y="410859"/>
                  </a:lnTo>
                  <a:lnTo>
                    <a:pt x="233609" y="426058"/>
                  </a:lnTo>
                  <a:lnTo>
                    <a:pt x="177856" y="438580"/>
                  </a:lnTo>
                  <a:lnTo>
                    <a:pt x="119874" y="448127"/>
                  </a:lnTo>
                  <a:lnTo>
                    <a:pt x="60357" y="454403"/>
                  </a:lnTo>
                  <a:lnTo>
                    <a:pt x="0" y="457111"/>
                  </a:lnTo>
                </a:path>
              </a:pathLst>
            </a:custGeom>
            <a:ln w="12700">
              <a:solidFill>
                <a:srgbClr val="F9F9F9"/>
              </a:solidFill>
            </a:ln>
          </p:spPr>
          <p:txBody>
            <a:bodyPr wrap="square" lIns="0" tIns="0" rIns="0" bIns="0" rtlCol="0"/>
            <a:lstStyle/>
            <a:p>
              <a:endParaRPr/>
            </a:p>
          </p:txBody>
        </p:sp>
        <p:sp>
          <p:nvSpPr>
            <p:cNvPr id="31" name="object 31"/>
            <p:cNvSpPr/>
            <p:nvPr/>
          </p:nvSpPr>
          <p:spPr>
            <a:xfrm>
              <a:off x="1231771" y="5365137"/>
              <a:ext cx="76835" cy="88900"/>
            </a:xfrm>
            <a:custGeom>
              <a:avLst/>
              <a:gdLst/>
              <a:ahLst/>
              <a:cxnLst/>
              <a:rect l="l" t="t" r="r" b="b"/>
              <a:pathLst>
                <a:path w="76834" h="88900">
                  <a:moveTo>
                    <a:pt x="76504" y="88900"/>
                  </a:moveTo>
                  <a:lnTo>
                    <a:pt x="0" y="44970"/>
                  </a:lnTo>
                  <a:lnTo>
                    <a:pt x="75895" y="0"/>
                  </a:lnTo>
                </a:path>
              </a:pathLst>
            </a:custGeom>
            <a:ln w="12699">
              <a:solidFill>
                <a:srgbClr val="F9F9F9"/>
              </a:solidFill>
            </a:ln>
          </p:spPr>
          <p:txBody>
            <a:bodyPr wrap="square" lIns="0" tIns="0" rIns="0" bIns="0" rtlCol="0"/>
            <a:lstStyle/>
            <a:p>
              <a:endParaRPr/>
            </a:p>
          </p:txBody>
        </p:sp>
        <p:sp>
          <p:nvSpPr>
            <p:cNvPr id="32" name="object 32"/>
            <p:cNvSpPr/>
            <p:nvPr/>
          </p:nvSpPr>
          <p:spPr>
            <a:xfrm>
              <a:off x="2209800" y="5105400"/>
              <a:ext cx="228600" cy="520700"/>
            </a:xfrm>
            <a:custGeom>
              <a:avLst/>
              <a:gdLst/>
              <a:ahLst/>
              <a:cxnLst/>
              <a:rect l="l" t="t" r="r" b="b"/>
              <a:pathLst>
                <a:path w="228600" h="520700">
                  <a:moveTo>
                    <a:pt x="0" y="0"/>
                  </a:moveTo>
                  <a:lnTo>
                    <a:pt x="3332" y="56761"/>
                  </a:lnTo>
                  <a:lnTo>
                    <a:pt x="12662" y="111189"/>
                  </a:lnTo>
                  <a:lnTo>
                    <a:pt x="26992" y="160953"/>
                  </a:lnTo>
                  <a:lnTo>
                    <a:pt x="45320" y="203718"/>
                  </a:lnTo>
                  <a:lnTo>
                    <a:pt x="66647" y="237153"/>
                  </a:lnTo>
                  <a:lnTo>
                    <a:pt x="114300" y="266700"/>
                  </a:lnTo>
                  <a:lnTo>
                    <a:pt x="141720" y="276552"/>
                  </a:lnTo>
                  <a:lnTo>
                    <a:pt x="167701" y="303871"/>
                  </a:lnTo>
                  <a:lnTo>
                    <a:pt x="190801" y="345295"/>
                  </a:lnTo>
                  <a:lnTo>
                    <a:pt x="209581" y="397464"/>
                  </a:lnTo>
                  <a:lnTo>
                    <a:pt x="222602" y="457019"/>
                  </a:lnTo>
                  <a:lnTo>
                    <a:pt x="228422" y="520598"/>
                  </a:lnTo>
                </a:path>
              </a:pathLst>
            </a:custGeom>
            <a:ln w="12700">
              <a:solidFill>
                <a:srgbClr val="F9F9F9"/>
              </a:solidFill>
            </a:ln>
          </p:spPr>
          <p:txBody>
            <a:bodyPr wrap="square" lIns="0" tIns="0" rIns="0" bIns="0" rtlCol="0"/>
            <a:lstStyle/>
            <a:p>
              <a:endParaRPr/>
            </a:p>
          </p:txBody>
        </p:sp>
        <p:sp>
          <p:nvSpPr>
            <p:cNvPr id="33" name="object 33"/>
            <p:cNvSpPr/>
            <p:nvPr/>
          </p:nvSpPr>
          <p:spPr>
            <a:xfrm>
              <a:off x="2392757" y="5549433"/>
              <a:ext cx="88900" cy="76835"/>
            </a:xfrm>
            <a:custGeom>
              <a:avLst/>
              <a:gdLst/>
              <a:ahLst/>
              <a:cxnLst/>
              <a:rect l="l" t="t" r="r" b="b"/>
              <a:pathLst>
                <a:path w="88900" h="76835">
                  <a:moveTo>
                    <a:pt x="88887" y="0"/>
                  </a:moveTo>
                  <a:lnTo>
                    <a:pt x="45478" y="76796"/>
                  </a:lnTo>
                  <a:lnTo>
                    <a:pt x="0" y="1206"/>
                  </a:lnTo>
                </a:path>
              </a:pathLst>
            </a:custGeom>
            <a:ln w="12700">
              <a:solidFill>
                <a:srgbClr val="F9F9F9"/>
              </a:solidFill>
            </a:ln>
          </p:spPr>
          <p:txBody>
            <a:bodyPr wrap="square" lIns="0" tIns="0" rIns="0" bIns="0" rtlCol="0"/>
            <a:lstStyle/>
            <a:p>
              <a:endParaRPr/>
            </a:p>
          </p:txBody>
        </p:sp>
        <p:pic>
          <p:nvPicPr>
            <p:cNvPr id="34" name="object 34"/>
            <p:cNvPicPr/>
            <p:nvPr/>
          </p:nvPicPr>
          <p:blipFill>
            <a:blip r:embed="rId4" cstate="print"/>
            <a:stretch>
              <a:fillRect/>
            </a:stretch>
          </p:blipFill>
          <p:spPr>
            <a:xfrm>
              <a:off x="1371600" y="2924936"/>
              <a:ext cx="744867" cy="1200054"/>
            </a:xfrm>
            <a:prstGeom prst="rect">
              <a:avLst/>
            </a:prstGeom>
          </p:spPr>
        </p:pic>
        <p:pic>
          <p:nvPicPr>
            <p:cNvPr id="35" name="object 35"/>
            <p:cNvPicPr/>
            <p:nvPr/>
          </p:nvPicPr>
          <p:blipFill>
            <a:blip r:embed="rId4" cstate="print"/>
            <a:stretch>
              <a:fillRect/>
            </a:stretch>
          </p:blipFill>
          <p:spPr>
            <a:xfrm>
              <a:off x="457200" y="3183092"/>
              <a:ext cx="821072" cy="1322816"/>
            </a:xfrm>
            <a:prstGeom prst="rect">
              <a:avLst/>
            </a:prstGeom>
          </p:spPr>
        </p:pic>
      </p:grpSp>
      <p:sp>
        <p:nvSpPr>
          <p:cNvPr id="36" name="object 36"/>
          <p:cNvSpPr txBox="1"/>
          <p:nvPr/>
        </p:nvSpPr>
        <p:spPr>
          <a:xfrm>
            <a:off x="7622540" y="5281792"/>
            <a:ext cx="112712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95%</a:t>
            </a:r>
            <a:r>
              <a:rPr sz="2400" spc="-70" dirty="0">
                <a:latin typeface="Arial"/>
                <a:cs typeface="Arial"/>
              </a:rPr>
              <a:t> </a:t>
            </a:r>
            <a:r>
              <a:rPr sz="2400" spc="-5" dirty="0">
                <a:latin typeface="Arial"/>
                <a:cs typeface="Arial"/>
              </a:rPr>
              <a:t>die</a:t>
            </a:r>
            <a:endParaRPr sz="2400">
              <a:latin typeface="Arial"/>
              <a:cs typeface="Arial"/>
            </a:endParaRPr>
          </a:p>
        </p:txBody>
      </p:sp>
      <p:sp>
        <p:nvSpPr>
          <p:cNvPr id="37" name="object 37"/>
          <p:cNvSpPr txBox="1"/>
          <p:nvPr/>
        </p:nvSpPr>
        <p:spPr>
          <a:xfrm>
            <a:off x="612140" y="5511882"/>
            <a:ext cx="1436370" cy="635000"/>
          </a:xfrm>
          <a:prstGeom prst="rect">
            <a:avLst/>
          </a:prstGeom>
        </p:spPr>
        <p:txBody>
          <a:bodyPr vert="horz" wrap="square" lIns="0" tIns="12065" rIns="0" bIns="0" rtlCol="0">
            <a:spAutoFit/>
          </a:bodyPr>
          <a:lstStyle/>
          <a:p>
            <a:pPr marL="12700">
              <a:lnSpc>
                <a:spcPct val="100000"/>
              </a:lnSpc>
              <a:spcBef>
                <a:spcPts val="95"/>
              </a:spcBef>
            </a:pPr>
            <a:r>
              <a:rPr sz="2000" spc="-5" dirty="0">
                <a:latin typeface="Arial"/>
                <a:cs typeface="Arial"/>
              </a:rPr>
              <a:t>200,000,000</a:t>
            </a:r>
            <a:endParaRPr sz="2000">
              <a:latin typeface="Arial"/>
              <a:cs typeface="Arial"/>
            </a:endParaRPr>
          </a:p>
          <a:p>
            <a:pPr marL="12700">
              <a:lnSpc>
                <a:spcPct val="100000"/>
              </a:lnSpc>
            </a:pPr>
            <a:r>
              <a:rPr sz="2000" spc="-5" dirty="0">
                <a:latin typeface="Arial"/>
                <a:cs typeface="Arial"/>
              </a:rPr>
              <a:t>sperm</a:t>
            </a:r>
            <a:endParaRPr sz="20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5286247"/>
            <a:ext cx="6205855" cy="665480"/>
          </a:xfrm>
          <a:prstGeom prst="rect">
            <a:avLst/>
          </a:prstGeom>
        </p:spPr>
        <p:txBody>
          <a:bodyPr vert="horz" wrap="square" lIns="0" tIns="12065" rIns="0" bIns="0" rtlCol="0">
            <a:spAutoFit/>
          </a:bodyPr>
          <a:lstStyle/>
          <a:p>
            <a:pPr marL="12700" marR="5080">
              <a:lnSpc>
                <a:spcPct val="100000"/>
              </a:lnSpc>
              <a:spcBef>
                <a:spcPts val="95"/>
              </a:spcBef>
            </a:pPr>
            <a:r>
              <a:rPr sz="1400" spc="-5" dirty="0">
                <a:latin typeface="Arial"/>
                <a:cs typeface="Arial"/>
              </a:rPr>
              <a:t>A map showing the distribution of zebra mussels and quagga mussels, another </a:t>
            </a:r>
            <a:r>
              <a:rPr sz="1400" spc="-375" dirty="0">
                <a:latin typeface="Arial"/>
                <a:cs typeface="Arial"/>
              </a:rPr>
              <a:t> </a:t>
            </a:r>
            <a:r>
              <a:rPr sz="1400" spc="-5" dirty="0">
                <a:latin typeface="Arial"/>
                <a:cs typeface="Arial"/>
              </a:rPr>
              <a:t>invasive.</a:t>
            </a:r>
            <a:r>
              <a:rPr sz="1400" dirty="0">
                <a:latin typeface="Arial"/>
                <a:cs typeface="Arial"/>
              </a:rPr>
              <a:t> </a:t>
            </a:r>
            <a:r>
              <a:rPr sz="1400" spc="-5" dirty="0">
                <a:latin typeface="Arial"/>
                <a:cs typeface="Arial"/>
              </a:rPr>
              <a:t>(USGS, 2007. Zebra Mussel Information: U.S. Distribution Maps, </a:t>
            </a:r>
            <a:r>
              <a:rPr sz="1400" dirty="0">
                <a:latin typeface="Arial"/>
                <a:cs typeface="Arial"/>
              </a:rPr>
              <a:t> </a:t>
            </a:r>
            <a:r>
              <a:rPr sz="1400" spc="-10" dirty="0">
                <a:latin typeface="Arial"/>
                <a:cs typeface="Arial"/>
                <a:hlinkClick r:id="rId3"/>
              </a:rPr>
              <a:t>http://nas.er.usgs.gov/zebra.mussel/).</a:t>
            </a:r>
            <a:endParaRPr sz="1400">
              <a:latin typeface="Arial"/>
              <a:cs typeface="Arial"/>
            </a:endParaRPr>
          </a:p>
        </p:txBody>
      </p:sp>
      <p:pic>
        <p:nvPicPr>
          <p:cNvPr id="3" name="object 3"/>
          <p:cNvPicPr/>
          <p:nvPr/>
        </p:nvPicPr>
        <p:blipFill>
          <a:blip r:embed="rId4" cstate="print"/>
          <a:stretch>
            <a:fillRect/>
          </a:stretch>
        </p:blipFill>
        <p:spPr>
          <a:xfrm>
            <a:off x="457200" y="0"/>
            <a:ext cx="7848498" cy="51815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9682" y="83389"/>
            <a:ext cx="4411980" cy="624205"/>
          </a:xfrm>
          <a:prstGeom prst="rect">
            <a:avLst/>
          </a:prstGeom>
        </p:spPr>
        <p:txBody>
          <a:bodyPr vert="horz" wrap="square" lIns="0" tIns="0" rIns="0" bIns="0" rtlCol="0">
            <a:spAutoFit/>
          </a:bodyPr>
          <a:lstStyle/>
          <a:p>
            <a:pPr>
              <a:lnSpc>
                <a:spcPts val="4860"/>
              </a:lnSpc>
            </a:pPr>
            <a:r>
              <a:rPr sz="4400" spc="-5" dirty="0">
                <a:latin typeface="Arial"/>
                <a:cs typeface="Arial"/>
              </a:rPr>
              <a:t>Ecological</a:t>
            </a:r>
            <a:r>
              <a:rPr sz="4400" spc="-40" dirty="0">
                <a:latin typeface="Arial"/>
                <a:cs typeface="Arial"/>
              </a:rPr>
              <a:t> </a:t>
            </a:r>
            <a:r>
              <a:rPr sz="4400" spc="-5" dirty="0">
                <a:latin typeface="Arial"/>
                <a:cs typeface="Arial"/>
              </a:rPr>
              <a:t>Effects</a:t>
            </a:r>
            <a:endParaRPr sz="4400">
              <a:latin typeface="Arial"/>
              <a:cs typeface="Arial"/>
            </a:endParaRPr>
          </a:p>
        </p:txBody>
      </p:sp>
      <p:grpSp>
        <p:nvGrpSpPr>
          <p:cNvPr id="3" name="object 3"/>
          <p:cNvGrpSpPr/>
          <p:nvPr/>
        </p:nvGrpSpPr>
        <p:grpSpPr>
          <a:xfrm>
            <a:off x="0" y="1"/>
            <a:ext cx="8990965" cy="6858000"/>
            <a:chOff x="0" y="1"/>
            <a:chExt cx="8990965" cy="6858000"/>
          </a:xfrm>
        </p:grpSpPr>
        <p:sp>
          <p:nvSpPr>
            <p:cNvPr id="4" name="object 4"/>
            <p:cNvSpPr/>
            <p:nvPr/>
          </p:nvSpPr>
          <p:spPr>
            <a:xfrm>
              <a:off x="0" y="1"/>
              <a:ext cx="8990965" cy="6858000"/>
            </a:xfrm>
            <a:custGeom>
              <a:avLst/>
              <a:gdLst/>
              <a:ahLst/>
              <a:cxnLst/>
              <a:rect l="l" t="t" r="r" b="b"/>
              <a:pathLst>
                <a:path w="8990965" h="6858000">
                  <a:moveTo>
                    <a:pt x="8990828" y="0"/>
                  </a:moveTo>
                  <a:lnTo>
                    <a:pt x="0" y="0"/>
                  </a:lnTo>
                  <a:lnTo>
                    <a:pt x="0" y="6857998"/>
                  </a:lnTo>
                  <a:lnTo>
                    <a:pt x="8990828" y="6857998"/>
                  </a:lnTo>
                  <a:lnTo>
                    <a:pt x="8990828" y="0"/>
                  </a:lnTo>
                  <a:close/>
                </a:path>
              </a:pathLst>
            </a:custGeom>
            <a:solidFill>
              <a:srgbClr val="FFFFFF"/>
            </a:solidFill>
          </p:spPr>
          <p:txBody>
            <a:bodyPr wrap="square" lIns="0" tIns="0" rIns="0" bIns="0" rtlCol="0"/>
            <a:lstStyle/>
            <a:p>
              <a:endParaRPr/>
            </a:p>
          </p:txBody>
        </p:sp>
        <p:sp>
          <p:nvSpPr>
            <p:cNvPr id="5" name="object 5"/>
            <p:cNvSpPr/>
            <p:nvPr/>
          </p:nvSpPr>
          <p:spPr>
            <a:xfrm>
              <a:off x="1538216" y="580430"/>
              <a:ext cx="7186930" cy="2907030"/>
            </a:xfrm>
            <a:custGeom>
              <a:avLst/>
              <a:gdLst/>
              <a:ahLst/>
              <a:cxnLst/>
              <a:rect l="l" t="t" r="r" b="b"/>
              <a:pathLst>
                <a:path w="7186930" h="2907029">
                  <a:moveTo>
                    <a:pt x="0" y="0"/>
                  </a:moveTo>
                  <a:lnTo>
                    <a:pt x="0" y="2906612"/>
                  </a:lnTo>
                  <a:lnTo>
                    <a:pt x="7186554" y="2906612"/>
                  </a:lnTo>
                  <a:lnTo>
                    <a:pt x="7186554" y="0"/>
                  </a:lnTo>
                  <a:lnTo>
                    <a:pt x="0" y="0"/>
                  </a:lnTo>
                  <a:close/>
                </a:path>
              </a:pathLst>
            </a:custGeom>
            <a:ln w="3175">
              <a:solidFill>
                <a:srgbClr val="FFFFFF"/>
              </a:solidFill>
            </a:ln>
          </p:spPr>
          <p:txBody>
            <a:bodyPr wrap="square" lIns="0" tIns="0" rIns="0" bIns="0" rtlCol="0"/>
            <a:lstStyle/>
            <a:p>
              <a:endParaRPr/>
            </a:p>
          </p:txBody>
        </p:sp>
        <p:sp>
          <p:nvSpPr>
            <p:cNvPr id="6" name="object 6"/>
            <p:cNvSpPr/>
            <p:nvPr/>
          </p:nvSpPr>
          <p:spPr>
            <a:xfrm>
              <a:off x="1538216" y="3487042"/>
              <a:ext cx="7186930" cy="0"/>
            </a:xfrm>
            <a:custGeom>
              <a:avLst/>
              <a:gdLst/>
              <a:ahLst/>
              <a:cxnLst/>
              <a:rect l="l" t="t" r="r" b="b"/>
              <a:pathLst>
                <a:path w="7186930">
                  <a:moveTo>
                    <a:pt x="0" y="0"/>
                  </a:moveTo>
                  <a:lnTo>
                    <a:pt x="7186554" y="0"/>
                  </a:lnTo>
                </a:path>
              </a:pathLst>
            </a:custGeom>
            <a:ln w="11162">
              <a:solidFill>
                <a:srgbClr val="000000"/>
              </a:solidFill>
            </a:ln>
          </p:spPr>
          <p:txBody>
            <a:bodyPr wrap="square" lIns="0" tIns="0" rIns="0" bIns="0" rtlCol="0"/>
            <a:lstStyle/>
            <a:p>
              <a:endParaRPr/>
            </a:p>
          </p:txBody>
        </p:sp>
        <p:sp>
          <p:nvSpPr>
            <p:cNvPr id="7" name="object 7"/>
            <p:cNvSpPr/>
            <p:nvPr/>
          </p:nvSpPr>
          <p:spPr>
            <a:xfrm>
              <a:off x="2032889" y="3487041"/>
              <a:ext cx="0" cy="55880"/>
            </a:xfrm>
            <a:custGeom>
              <a:avLst/>
              <a:gdLst/>
              <a:ahLst/>
              <a:cxnLst/>
              <a:rect l="l" t="t" r="r" b="b"/>
              <a:pathLst>
                <a:path h="55879">
                  <a:moveTo>
                    <a:pt x="0" y="55810"/>
                  </a:moveTo>
                  <a:lnTo>
                    <a:pt x="0" y="0"/>
                  </a:lnTo>
                </a:path>
              </a:pathLst>
            </a:custGeom>
            <a:ln w="9854">
              <a:solidFill>
                <a:srgbClr val="000000"/>
              </a:solidFill>
            </a:ln>
          </p:spPr>
          <p:txBody>
            <a:bodyPr wrap="square" lIns="0" tIns="0" rIns="0" bIns="0" rtlCol="0"/>
            <a:lstStyle/>
            <a:p>
              <a:endParaRPr/>
            </a:p>
          </p:txBody>
        </p:sp>
        <p:sp>
          <p:nvSpPr>
            <p:cNvPr id="8" name="object 8"/>
            <p:cNvSpPr/>
            <p:nvPr/>
          </p:nvSpPr>
          <p:spPr>
            <a:xfrm>
              <a:off x="2652708" y="3487040"/>
              <a:ext cx="0" cy="55880"/>
            </a:xfrm>
            <a:custGeom>
              <a:avLst/>
              <a:gdLst/>
              <a:ahLst/>
              <a:cxnLst/>
              <a:rect l="l" t="t" r="r" b="b"/>
              <a:pathLst>
                <a:path h="55879">
                  <a:moveTo>
                    <a:pt x="0" y="55810"/>
                  </a:moveTo>
                  <a:lnTo>
                    <a:pt x="0" y="0"/>
                  </a:lnTo>
                </a:path>
              </a:pathLst>
            </a:custGeom>
            <a:ln w="9854">
              <a:solidFill>
                <a:srgbClr val="000000"/>
              </a:solidFill>
            </a:ln>
          </p:spPr>
          <p:txBody>
            <a:bodyPr wrap="square" lIns="0" tIns="0" rIns="0" bIns="0" rtlCol="0"/>
            <a:lstStyle/>
            <a:p>
              <a:endParaRPr/>
            </a:p>
          </p:txBody>
        </p:sp>
        <p:sp>
          <p:nvSpPr>
            <p:cNvPr id="9" name="object 9"/>
            <p:cNvSpPr/>
            <p:nvPr/>
          </p:nvSpPr>
          <p:spPr>
            <a:xfrm>
              <a:off x="3272528" y="3487040"/>
              <a:ext cx="0" cy="55880"/>
            </a:xfrm>
            <a:custGeom>
              <a:avLst/>
              <a:gdLst/>
              <a:ahLst/>
              <a:cxnLst/>
              <a:rect l="l" t="t" r="r" b="b"/>
              <a:pathLst>
                <a:path h="55879">
                  <a:moveTo>
                    <a:pt x="0" y="55810"/>
                  </a:moveTo>
                  <a:lnTo>
                    <a:pt x="0" y="0"/>
                  </a:lnTo>
                </a:path>
              </a:pathLst>
            </a:custGeom>
            <a:ln w="9854">
              <a:solidFill>
                <a:srgbClr val="000000"/>
              </a:solidFill>
            </a:ln>
          </p:spPr>
          <p:txBody>
            <a:bodyPr wrap="square" lIns="0" tIns="0" rIns="0" bIns="0" rtlCol="0"/>
            <a:lstStyle/>
            <a:p>
              <a:endParaRPr/>
            </a:p>
          </p:txBody>
        </p:sp>
        <p:sp>
          <p:nvSpPr>
            <p:cNvPr id="10" name="object 10"/>
            <p:cNvSpPr/>
            <p:nvPr/>
          </p:nvSpPr>
          <p:spPr>
            <a:xfrm>
              <a:off x="3892347" y="3487039"/>
              <a:ext cx="0" cy="55880"/>
            </a:xfrm>
            <a:custGeom>
              <a:avLst/>
              <a:gdLst/>
              <a:ahLst/>
              <a:cxnLst/>
              <a:rect l="l" t="t" r="r" b="b"/>
              <a:pathLst>
                <a:path h="55879">
                  <a:moveTo>
                    <a:pt x="0" y="55810"/>
                  </a:moveTo>
                  <a:lnTo>
                    <a:pt x="0" y="0"/>
                  </a:lnTo>
                </a:path>
              </a:pathLst>
            </a:custGeom>
            <a:ln w="9854">
              <a:solidFill>
                <a:srgbClr val="000000"/>
              </a:solidFill>
            </a:ln>
          </p:spPr>
          <p:txBody>
            <a:bodyPr wrap="square" lIns="0" tIns="0" rIns="0" bIns="0" rtlCol="0"/>
            <a:lstStyle/>
            <a:p>
              <a:endParaRPr/>
            </a:p>
          </p:txBody>
        </p:sp>
        <p:sp>
          <p:nvSpPr>
            <p:cNvPr id="11" name="object 11"/>
            <p:cNvSpPr/>
            <p:nvPr/>
          </p:nvSpPr>
          <p:spPr>
            <a:xfrm>
              <a:off x="4511181" y="3487038"/>
              <a:ext cx="0" cy="55880"/>
            </a:xfrm>
            <a:custGeom>
              <a:avLst/>
              <a:gdLst/>
              <a:ahLst/>
              <a:cxnLst/>
              <a:rect l="l" t="t" r="r" b="b"/>
              <a:pathLst>
                <a:path h="55879">
                  <a:moveTo>
                    <a:pt x="0" y="55810"/>
                  </a:moveTo>
                  <a:lnTo>
                    <a:pt x="0" y="0"/>
                  </a:lnTo>
                </a:path>
              </a:pathLst>
            </a:custGeom>
            <a:ln w="9854">
              <a:solidFill>
                <a:srgbClr val="000000"/>
              </a:solidFill>
            </a:ln>
          </p:spPr>
          <p:txBody>
            <a:bodyPr wrap="square" lIns="0" tIns="0" rIns="0" bIns="0" rtlCol="0"/>
            <a:lstStyle/>
            <a:p>
              <a:endParaRPr/>
            </a:p>
          </p:txBody>
        </p:sp>
        <p:sp>
          <p:nvSpPr>
            <p:cNvPr id="12" name="object 12"/>
            <p:cNvSpPr/>
            <p:nvPr/>
          </p:nvSpPr>
          <p:spPr>
            <a:xfrm>
              <a:off x="5131000" y="3487037"/>
              <a:ext cx="0" cy="55880"/>
            </a:xfrm>
            <a:custGeom>
              <a:avLst/>
              <a:gdLst/>
              <a:ahLst/>
              <a:cxnLst/>
              <a:rect l="l" t="t" r="r" b="b"/>
              <a:pathLst>
                <a:path h="55879">
                  <a:moveTo>
                    <a:pt x="0" y="55810"/>
                  </a:moveTo>
                  <a:lnTo>
                    <a:pt x="0" y="0"/>
                  </a:lnTo>
                </a:path>
              </a:pathLst>
            </a:custGeom>
            <a:ln w="9854">
              <a:solidFill>
                <a:srgbClr val="000000"/>
              </a:solidFill>
            </a:ln>
          </p:spPr>
          <p:txBody>
            <a:bodyPr wrap="square" lIns="0" tIns="0" rIns="0" bIns="0" rtlCol="0"/>
            <a:lstStyle/>
            <a:p>
              <a:endParaRPr/>
            </a:p>
          </p:txBody>
        </p:sp>
        <p:sp>
          <p:nvSpPr>
            <p:cNvPr id="13" name="object 13"/>
            <p:cNvSpPr/>
            <p:nvPr/>
          </p:nvSpPr>
          <p:spPr>
            <a:xfrm>
              <a:off x="5750820" y="3487036"/>
              <a:ext cx="0" cy="55880"/>
            </a:xfrm>
            <a:custGeom>
              <a:avLst/>
              <a:gdLst/>
              <a:ahLst/>
              <a:cxnLst/>
              <a:rect l="l" t="t" r="r" b="b"/>
              <a:pathLst>
                <a:path h="55879">
                  <a:moveTo>
                    <a:pt x="0" y="55810"/>
                  </a:moveTo>
                  <a:lnTo>
                    <a:pt x="0" y="0"/>
                  </a:lnTo>
                </a:path>
              </a:pathLst>
            </a:custGeom>
            <a:ln w="9854">
              <a:solidFill>
                <a:srgbClr val="000000"/>
              </a:solidFill>
            </a:ln>
          </p:spPr>
          <p:txBody>
            <a:bodyPr wrap="square" lIns="0" tIns="0" rIns="0" bIns="0" rtlCol="0"/>
            <a:lstStyle/>
            <a:p>
              <a:endParaRPr/>
            </a:p>
          </p:txBody>
        </p:sp>
        <p:sp>
          <p:nvSpPr>
            <p:cNvPr id="14" name="object 14"/>
            <p:cNvSpPr/>
            <p:nvPr/>
          </p:nvSpPr>
          <p:spPr>
            <a:xfrm>
              <a:off x="6369654" y="3487036"/>
              <a:ext cx="0" cy="55880"/>
            </a:xfrm>
            <a:custGeom>
              <a:avLst/>
              <a:gdLst/>
              <a:ahLst/>
              <a:cxnLst/>
              <a:rect l="l" t="t" r="r" b="b"/>
              <a:pathLst>
                <a:path h="55879">
                  <a:moveTo>
                    <a:pt x="0" y="55810"/>
                  </a:moveTo>
                  <a:lnTo>
                    <a:pt x="0" y="0"/>
                  </a:lnTo>
                </a:path>
              </a:pathLst>
            </a:custGeom>
            <a:ln w="9854">
              <a:solidFill>
                <a:srgbClr val="000000"/>
              </a:solidFill>
            </a:ln>
          </p:spPr>
          <p:txBody>
            <a:bodyPr wrap="square" lIns="0" tIns="0" rIns="0" bIns="0" rtlCol="0"/>
            <a:lstStyle/>
            <a:p>
              <a:endParaRPr/>
            </a:p>
          </p:txBody>
        </p:sp>
        <p:sp>
          <p:nvSpPr>
            <p:cNvPr id="15" name="object 15"/>
            <p:cNvSpPr/>
            <p:nvPr/>
          </p:nvSpPr>
          <p:spPr>
            <a:xfrm>
              <a:off x="6989473" y="3487035"/>
              <a:ext cx="0" cy="55880"/>
            </a:xfrm>
            <a:custGeom>
              <a:avLst/>
              <a:gdLst/>
              <a:ahLst/>
              <a:cxnLst/>
              <a:rect l="l" t="t" r="r" b="b"/>
              <a:pathLst>
                <a:path h="55879">
                  <a:moveTo>
                    <a:pt x="0" y="55810"/>
                  </a:moveTo>
                  <a:lnTo>
                    <a:pt x="0" y="0"/>
                  </a:lnTo>
                </a:path>
              </a:pathLst>
            </a:custGeom>
            <a:ln w="9854">
              <a:solidFill>
                <a:srgbClr val="000000"/>
              </a:solidFill>
            </a:ln>
          </p:spPr>
          <p:txBody>
            <a:bodyPr wrap="square" lIns="0" tIns="0" rIns="0" bIns="0" rtlCol="0"/>
            <a:lstStyle/>
            <a:p>
              <a:endParaRPr/>
            </a:p>
          </p:txBody>
        </p:sp>
        <p:sp>
          <p:nvSpPr>
            <p:cNvPr id="16" name="object 16"/>
            <p:cNvSpPr/>
            <p:nvPr/>
          </p:nvSpPr>
          <p:spPr>
            <a:xfrm>
              <a:off x="7609292" y="3487034"/>
              <a:ext cx="0" cy="55880"/>
            </a:xfrm>
            <a:custGeom>
              <a:avLst/>
              <a:gdLst/>
              <a:ahLst/>
              <a:cxnLst/>
              <a:rect l="l" t="t" r="r" b="b"/>
              <a:pathLst>
                <a:path h="55879">
                  <a:moveTo>
                    <a:pt x="0" y="55810"/>
                  </a:moveTo>
                  <a:lnTo>
                    <a:pt x="0" y="0"/>
                  </a:lnTo>
                </a:path>
              </a:pathLst>
            </a:custGeom>
            <a:ln w="9854">
              <a:solidFill>
                <a:srgbClr val="000000"/>
              </a:solidFill>
            </a:ln>
          </p:spPr>
          <p:txBody>
            <a:bodyPr wrap="square" lIns="0" tIns="0" rIns="0" bIns="0" rtlCol="0"/>
            <a:lstStyle/>
            <a:p>
              <a:endParaRPr/>
            </a:p>
          </p:txBody>
        </p:sp>
        <p:sp>
          <p:nvSpPr>
            <p:cNvPr id="17" name="object 17"/>
            <p:cNvSpPr/>
            <p:nvPr/>
          </p:nvSpPr>
          <p:spPr>
            <a:xfrm>
              <a:off x="8229112" y="3487033"/>
              <a:ext cx="0" cy="55880"/>
            </a:xfrm>
            <a:custGeom>
              <a:avLst/>
              <a:gdLst/>
              <a:ahLst/>
              <a:cxnLst/>
              <a:rect l="l" t="t" r="r" b="b"/>
              <a:pathLst>
                <a:path h="55879">
                  <a:moveTo>
                    <a:pt x="0" y="55810"/>
                  </a:moveTo>
                  <a:lnTo>
                    <a:pt x="0" y="0"/>
                  </a:lnTo>
                </a:path>
              </a:pathLst>
            </a:custGeom>
            <a:ln w="9854">
              <a:solidFill>
                <a:srgbClr val="000000"/>
              </a:solidFill>
            </a:ln>
          </p:spPr>
          <p:txBody>
            <a:bodyPr wrap="square" lIns="0" tIns="0" rIns="0" bIns="0" rtlCol="0"/>
            <a:lstStyle/>
            <a:p>
              <a:endParaRPr/>
            </a:p>
          </p:txBody>
        </p:sp>
      </p:grpSp>
      <p:sp>
        <p:nvSpPr>
          <p:cNvPr id="18" name="object 18"/>
          <p:cNvSpPr txBox="1"/>
          <p:nvPr/>
        </p:nvSpPr>
        <p:spPr>
          <a:xfrm>
            <a:off x="1887993" y="3669665"/>
            <a:ext cx="300990" cy="1762760"/>
          </a:xfrm>
          <a:prstGeom prst="rect">
            <a:avLst/>
          </a:prstGeom>
        </p:spPr>
        <p:txBody>
          <a:bodyPr vert="vert270" wrap="square" lIns="0" tIns="0" rIns="0" bIns="0" rtlCol="0">
            <a:spAutoFit/>
          </a:bodyPr>
          <a:lstStyle/>
          <a:p>
            <a:pPr marL="12700">
              <a:lnSpc>
                <a:spcPts val="2235"/>
              </a:lnSpc>
            </a:pPr>
            <a:r>
              <a:rPr sz="1900" dirty="0">
                <a:latin typeface="Arial"/>
                <a:cs typeface="Arial"/>
              </a:rPr>
              <a:t>phy</a:t>
            </a:r>
            <a:r>
              <a:rPr sz="1900" spc="-5" dirty="0">
                <a:latin typeface="Arial"/>
                <a:cs typeface="Arial"/>
              </a:rPr>
              <a:t>t</a:t>
            </a:r>
            <a:r>
              <a:rPr sz="1900" dirty="0">
                <a:latin typeface="Arial"/>
                <a:cs typeface="Arial"/>
              </a:rPr>
              <a:t>oplank</a:t>
            </a:r>
            <a:r>
              <a:rPr sz="1900" spc="-5" dirty="0">
                <a:latin typeface="Arial"/>
                <a:cs typeface="Arial"/>
              </a:rPr>
              <a:t>t</a:t>
            </a:r>
            <a:r>
              <a:rPr sz="1900" dirty="0">
                <a:latin typeface="Arial"/>
                <a:cs typeface="Arial"/>
              </a:rPr>
              <a:t>on</a:t>
            </a:r>
            <a:endParaRPr sz="1900">
              <a:latin typeface="Arial"/>
              <a:cs typeface="Arial"/>
            </a:endParaRPr>
          </a:p>
        </p:txBody>
      </p:sp>
      <p:sp>
        <p:nvSpPr>
          <p:cNvPr id="19" name="object 19"/>
          <p:cNvSpPr txBox="1"/>
          <p:nvPr/>
        </p:nvSpPr>
        <p:spPr>
          <a:xfrm>
            <a:off x="2507866" y="3669665"/>
            <a:ext cx="300990" cy="2212340"/>
          </a:xfrm>
          <a:prstGeom prst="rect">
            <a:avLst/>
          </a:prstGeom>
        </p:spPr>
        <p:txBody>
          <a:bodyPr vert="vert270" wrap="square" lIns="0" tIns="0" rIns="0" bIns="0" rtlCol="0">
            <a:spAutoFit/>
          </a:bodyPr>
          <a:lstStyle/>
          <a:p>
            <a:pPr marL="12700">
              <a:lnSpc>
                <a:spcPts val="2235"/>
              </a:lnSpc>
            </a:pPr>
            <a:r>
              <a:rPr sz="1900" spc="140" dirty="0">
                <a:latin typeface="Arial"/>
                <a:cs typeface="Arial"/>
              </a:rPr>
              <a:t>microzooplankton</a:t>
            </a:r>
            <a:endParaRPr sz="1900">
              <a:latin typeface="Arial"/>
              <a:cs typeface="Arial"/>
            </a:endParaRPr>
          </a:p>
        </p:txBody>
      </p:sp>
      <p:sp>
        <p:nvSpPr>
          <p:cNvPr id="20" name="object 20"/>
          <p:cNvSpPr txBox="1"/>
          <p:nvPr/>
        </p:nvSpPr>
        <p:spPr>
          <a:xfrm>
            <a:off x="3127739" y="3669665"/>
            <a:ext cx="300990" cy="1856105"/>
          </a:xfrm>
          <a:prstGeom prst="rect">
            <a:avLst/>
          </a:prstGeom>
        </p:spPr>
        <p:txBody>
          <a:bodyPr vert="vert270" wrap="square" lIns="0" tIns="0" rIns="0" bIns="0" rtlCol="0">
            <a:spAutoFit/>
          </a:bodyPr>
          <a:lstStyle/>
          <a:p>
            <a:pPr marL="12700">
              <a:lnSpc>
                <a:spcPts val="2235"/>
              </a:lnSpc>
            </a:pPr>
            <a:r>
              <a:rPr sz="1900" spc="130" dirty="0">
                <a:latin typeface="Arial"/>
                <a:cs typeface="Arial"/>
              </a:rPr>
              <a:t>native</a:t>
            </a:r>
            <a:r>
              <a:rPr sz="1900" spc="20" dirty="0">
                <a:latin typeface="Arial"/>
                <a:cs typeface="Arial"/>
              </a:rPr>
              <a:t> </a:t>
            </a:r>
            <a:r>
              <a:rPr sz="1900" spc="130" dirty="0">
                <a:latin typeface="Arial"/>
                <a:cs typeface="Arial"/>
              </a:rPr>
              <a:t>bivalves</a:t>
            </a:r>
            <a:endParaRPr sz="1900">
              <a:latin typeface="Arial"/>
              <a:cs typeface="Arial"/>
            </a:endParaRPr>
          </a:p>
        </p:txBody>
      </p:sp>
      <p:sp>
        <p:nvSpPr>
          <p:cNvPr id="21" name="object 21"/>
          <p:cNvSpPr txBox="1"/>
          <p:nvPr/>
        </p:nvSpPr>
        <p:spPr>
          <a:xfrm>
            <a:off x="3747612" y="3669665"/>
            <a:ext cx="300990" cy="2305050"/>
          </a:xfrm>
          <a:prstGeom prst="rect">
            <a:avLst/>
          </a:prstGeom>
        </p:spPr>
        <p:txBody>
          <a:bodyPr vert="vert270" wrap="square" lIns="0" tIns="0" rIns="0" bIns="0" rtlCol="0">
            <a:spAutoFit/>
          </a:bodyPr>
          <a:lstStyle/>
          <a:p>
            <a:pPr marL="12700">
              <a:lnSpc>
                <a:spcPts val="2235"/>
              </a:lnSpc>
            </a:pPr>
            <a:r>
              <a:rPr sz="1900" spc="-5" dirty="0">
                <a:latin typeface="Arial"/>
                <a:cs typeface="Arial"/>
              </a:rPr>
              <a:t>m</a:t>
            </a:r>
            <a:r>
              <a:rPr sz="1900" dirty="0">
                <a:latin typeface="Arial"/>
                <a:cs typeface="Arial"/>
              </a:rPr>
              <a:t>ac</a:t>
            </a:r>
            <a:r>
              <a:rPr sz="1900" spc="-5" dirty="0">
                <a:latin typeface="Arial"/>
                <a:cs typeface="Arial"/>
              </a:rPr>
              <a:t>r</a:t>
            </a:r>
            <a:r>
              <a:rPr sz="1900" dirty="0">
                <a:latin typeface="Arial"/>
                <a:cs typeface="Arial"/>
              </a:rPr>
              <a:t>ozooplank</a:t>
            </a:r>
            <a:r>
              <a:rPr sz="1900" spc="-5" dirty="0">
                <a:latin typeface="Arial"/>
                <a:cs typeface="Arial"/>
              </a:rPr>
              <a:t>t</a:t>
            </a:r>
            <a:r>
              <a:rPr sz="1900" dirty="0">
                <a:latin typeface="Arial"/>
                <a:cs typeface="Arial"/>
              </a:rPr>
              <a:t>on</a:t>
            </a:r>
            <a:endParaRPr sz="1900">
              <a:latin typeface="Arial"/>
              <a:cs typeface="Arial"/>
            </a:endParaRPr>
          </a:p>
        </p:txBody>
      </p:sp>
      <p:sp>
        <p:nvSpPr>
          <p:cNvPr id="22" name="object 22"/>
          <p:cNvSpPr txBox="1"/>
          <p:nvPr/>
        </p:nvSpPr>
        <p:spPr>
          <a:xfrm>
            <a:off x="4366500" y="3669665"/>
            <a:ext cx="300990" cy="2397760"/>
          </a:xfrm>
          <a:prstGeom prst="rect">
            <a:avLst/>
          </a:prstGeom>
        </p:spPr>
        <p:txBody>
          <a:bodyPr vert="vert270" wrap="square" lIns="0" tIns="0" rIns="0" bIns="0" rtlCol="0">
            <a:spAutoFit/>
          </a:bodyPr>
          <a:lstStyle/>
          <a:p>
            <a:pPr marL="12700">
              <a:lnSpc>
                <a:spcPts val="2235"/>
              </a:lnSpc>
            </a:pPr>
            <a:r>
              <a:rPr sz="1900" spc="150" dirty="0">
                <a:latin typeface="Arial"/>
                <a:cs typeface="Arial"/>
              </a:rPr>
              <a:t>deepwater</a:t>
            </a:r>
            <a:r>
              <a:rPr sz="1900" spc="15" dirty="0">
                <a:latin typeface="Arial"/>
                <a:cs typeface="Arial"/>
              </a:rPr>
              <a:t> </a:t>
            </a:r>
            <a:r>
              <a:rPr sz="1900" spc="150" dirty="0">
                <a:latin typeface="Arial"/>
                <a:cs typeface="Arial"/>
              </a:rPr>
              <a:t>benthos</a:t>
            </a:r>
            <a:endParaRPr sz="1900">
              <a:latin typeface="Arial"/>
              <a:cs typeface="Arial"/>
            </a:endParaRPr>
          </a:p>
        </p:txBody>
      </p:sp>
      <p:sp>
        <p:nvSpPr>
          <p:cNvPr id="23" name="object 23"/>
          <p:cNvSpPr txBox="1"/>
          <p:nvPr/>
        </p:nvSpPr>
        <p:spPr>
          <a:xfrm>
            <a:off x="4986372" y="3669386"/>
            <a:ext cx="300990" cy="2738120"/>
          </a:xfrm>
          <a:prstGeom prst="rect">
            <a:avLst/>
          </a:prstGeom>
        </p:spPr>
        <p:txBody>
          <a:bodyPr vert="vert270" wrap="square" lIns="0" tIns="0" rIns="0" bIns="0" rtlCol="0">
            <a:spAutoFit/>
          </a:bodyPr>
          <a:lstStyle/>
          <a:p>
            <a:pPr marL="12700">
              <a:lnSpc>
                <a:spcPts val="2235"/>
              </a:lnSpc>
            </a:pPr>
            <a:r>
              <a:rPr sz="1900" spc="155" dirty="0">
                <a:latin typeface="Arial"/>
                <a:cs typeface="Arial"/>
              </a:rPr>
              <a:t>American</a:t>
            </a:r>
            <a:r>
              <a:rPr sz="1900" spc="40" dirty="0">
                <a:latin typeface="Arial"/>
                <a:cs typeface="Arial"/>
              </a:rPr>
              <a:t> </a:t>
            </a:r>
            <a:r>
              <a:rPr sz="1900" spc="160" dirty="0">
                <a:latin typeface="Arial"/>
                <a:cs typeface="Arial"/>
              </a:rPr>
              <a:t>shad</a:t>
            </a:r>
            <a:r>
              <a:rPr sz="1900" spc="40" dirty="0">
                <a:latin typeface="Arial"/>
                <a:cs typeface="Arial"/>
              </a:rPr>
              <a:t> </a:t>
            </a:r>
            <a:r>
              <a:rPr sz="1900" spc="160" dirty="0">
                <a:latin typeface="Arial"/>
                <a:cs typeface="Arial"/>
              </a:rPr>
              <a:t>(YOY)</a:t>
            </a:r>
            <a:endParaRPr sz="1900">
              <a:latin typeface="Arial"/>
              <a:cs typeface="Arial"/>
            </a:endParaRPr>
          </a:p>
        </p:txBody>
      </p:sp>
      <p:sp>
        <p:nvSpPr>
          <p:cNvPr id="24" name="object 24"/>
          <p:cNvSpPr txBox="1"/>
          <p:nvPr/>
        </p:nvSpPr>
        <p:spPr>
          <a:xfrm>
            <a:off x="5606245" y="3669665"/>
            <a:ext cx="300990" cy="2166620"/>
          </a:xfrm>
          <a:prstGeom prst="rect">
            <a:avLst/>
          </a:prstGeom>
        </p:spPr>
        <p:txBody>
          <a:bodyPr vert="vert270" wrap="square" lIns="0" tIns="0" rIns="0" bIns="0" rtlCol="0">
            <a:spAutoFit/>
          </a:bodyPr>
          <a:lstStyle/>
          <a:p>
            <a:pPr marL="12700">
              <a:lnSpc>
                <a:spcPts val="2235"/>
              </a:lnSpc>
            </a:pPr>
            <a:r>
              <a:rPr sz="1900" spc="135" dirty="0">
                <a:latin typeface="Arial"/>
                <a:cs typeface="Arial"/>
              </a:rPr>
              <a:t>dissolved</a:t>
            </a:r>
            <a:r>
              <a:rPr sz="1900" spc="30" dirty="0">
                <a:latin typeface="Arial"/>
                <a:cs typeface="Arial"/>
              </a:rPr>
              <a:t> </a:t>
            </a:r>
            <a:r>
              <a:rPr sz="1900" spc="155" dirty="0">
                <a:latin typeface="Arial"/>
                <a:cs typeface="Arial"/>
              </a:rPr>
              <a:t>oxygen</a:t>
            </a:r>
            <a:endParaRPr sz="1900">
              <a:latin typeface="Arial"/>
              <a:cs typeface="Arial"/>
            </a:endParaRPr>
          </a:p>
        </p:txBody>
      </p:sp>
      <p:sp>
        <p:nvSpPr>
          <p:cNvPr id="25" name="object 25"/>
          <p:cNvSpPr txBox="1"/>
          <p:nvPr/>
        </p:nvSpPr>
        <p:spPr>
          <a:xfrm>
            <a:off x="6225133" y="3669665"/>
            <a:ext cx="300990" cy="1839595"/>
          </a:xfrm>
          <a:prstGeom prst="rect">
            <a:avLst/>
          </a:prstGeom>
        </p:spPr>
        <p:txBody>
          <a:bodyPr vert="vert270" wrap="square" lIns="0" tIns="0" rIns="0" bIns="0" rtlCol="0">
            <a:spAutoFit/>
          </a:bodyPr>
          <a:lstStyle/>
          <a:p>
            <a:pPr marL="12700">
              <a:lnSpc>
                <a:spcPts val="2235"/>
              </a:lnSpc>
            </a:pPr>
            <a:r>
              <a:rPr sz="1900" spc="95" dirty="0">
                <a:latin typeface="Arial"/>
                <a:cs typeface="Arial"/>
              </a:rPr>
              <a:t>littoral</a:t>
            </a:r>
            <a:r>
              <a:rPr sz="1900" spc="10" dirty="0">
                <a:latin typeface="Arial"/>
                <a:cs typeface="Arial"/>
              </a:rPr>
              <a:t> </a:t>
            </a:r>
            <a:r>
              <a:rPr sz="1900" spc="150" dirty="0">
                <a:latin typeface="Arial"/>
                <a:cs typeface="Arial"/>
              </a:rPr>
              <a:t>benthos</a:t>
            </a:r>
            <a:endParaRPr sz="1900">
              <a:latin typeface="Arial"/>
              <a:cs typeface="Arial"/>
            </a:endParaRPr>
          </a:p>
        </p:txBody>
      </p:sp>
      <p:sp>
        <p:nvSpPr>
          <p:cNvPr id="26" name="object 26"/>
          <p:cNvSpPr txBox="1"/>
          <p:nvPr/>
        </p:nvSpPr>
        <p:spPr>
          <a:xfrm>
            <a:off x="6845006" y="3669665"/>
            <a:ext cx="300990" cy="1637664"/>
          </a:xfrm>
          <a:prstGeom prst="rect">
            <a:avLst/>
          </a:prstGeom>
        </p:spPr>
        <p:txBody>
          <a:bodyPr vert="vert270" wrap="square" lIns="0" tIns="0" rIns="0" bIns="0" rtlCol="0">
            <a:spAutoFit/>
          </a:bodyPr>
          <a:lstStyle/>
          <a:p>
            <a:pPr marL="12700">
              <a:lnSpc>
                <a:spcPts val="2235"/>
              </a:lnSpc>
            </a:pPr>
            <a:r>
              <a:rPr sz="1900" spc="-5" dirty="0">
                <a:latin typeface="Arial"/>
                <a:cs typeface="Arial"/>
              </a:rPr>
              <a:t>tr</a:t>
            </a:r>
            <a:r>
              <a:rPr sz="1900" dirty="0">
                <a:latin typeface="Arial"/>
                <a:cs typeface="Arial"/>
              </a:rPr>
              <a:t>anspa</a:t>
            </a:r>
            <a:r>
              <a:rPr sz="1900" spc="-5" dirty="0">
                <a:latin typeface="Arial"/>
                <a:cs typeface="Arial"/>
              </a:rPr>
              <a:t>r</a:t>
            </a:r>
            <a:r>
              <a:rPr sz="1900" dirty="0">
                <a:latin typeface="Arial"/>
                <a:cs typeface="Arial"/>
              </a:rPr>
              <a:t>ency</a:t>
            </a:r>
            <a:endParaRPr sz="1900">
              <a:latin typeface="Arial"/>
              <a:cs typeface="Arial"/>
            </a:endParaRPr>
          </a:p>
        </p:txBody>
      </p:sp>
      <p:sp>
        <p:nvSpPr>
          <p:cNvPr id="27" name="object 27"/>
          <p:cNvSpPr txBox="1"/>
          <p:nvPr/>
        </p:nvSpPr>
        <p:spPr>
          <a:xfrm>
            <a:off x="7464879" y="3669944"/>
            <a:ext cx="300990" cy="1174115"/>
          </a:xfrm>
          <a:prstGeom prst="rect">
            <a:avLst/>
          </a:prstGeom>
        </p:spPr>
        <p:txBody>
          <a:bodyPr vert="vert270" wrap="square" lIns="0" tIns="0" rIns="0" bIns="0" rtlCol="0">
            <a:spAutoFit/>
          </a:bodyPr>
          <a:lstStyle/>
          <a:p>
            <a:pPr marL="12700">
              <a:lnSpc>
                <a:spcPts val="2235"/>
              </a:lnSpc>
            </a:pPr>
            <a:r>
              <a:rPr sz="1900" spc="130" dirty="0">
                <a:latin typeface="Arial"/>
                <a:cs typeface="Arial"/>
              </a:rPr>
              <a:t>soluble</a:t>
            </a:r>
            <a:r>
              <a:rPr sz="1900" spc="15" dirty="0">
                <a:latin typeface="Arial"/>
                <a:cs typeface="Arial"/>
              </a:rPr>
              <a:t> </a:t>
            </a:r>
            <a:r>
              <a:rPr sz="1900" spc="195" dirty="0">
                <a:latin typeface="Arial"/>
                <a:cs typeface="Arial"/>
              </a:rPr>
              <a:t>P</a:t>
            </a:r>
            <a:endParaRPr sz="1900">
              <a:latin typeface="Arial"/>
              <a:cs typeface="Arial"/>
            </a:endParaRPr>
          </a:p>
        </p:txBody>
      </p:sp>
      <p:sp>
        <p:nvSpPr>
          <p:cNvPr id="28" name="object 28"/>
          <p:cNvSpPr txBox="1"/>
          <p:nvPr/>
        </p:nvSpPr>
        <p:spPr>
          <a:xfrm>
            <a:off x="8084752" y="3669944"/>
            <a:ext cx="300990" cy="2830195"/>
          </a:xfrm>
          <a:prstGeom prst="rect">
            <a:avLst/>
          </a:prstGeom>
        </p:spPr>
        <p:txBody>
          <a:bodyPr vert="vert270" wrap="square" lIns="0" tIns="0" rIns="0" bIns="0" rtlCol="0">
            <a:spAutoFit/>
          </a:bodyPr>
          <a:lstStyle/>
          <a:p>
            <a:pPr marL="12700">
              <a:lnSpc>
                <a:spcPts val="2235"/>
              </a:lnSpc>
            </a:pPr>
            <a:r>
              <a:rPr sz="1900" spc="135" dirty="0">
                <a:latin typeface="Arial"/>
                <a:cs typeface="Arial"/>
              </a:rPr>
              <a:t>redbreast</a:t>
            </a:r>
            <a:r>
              <a:rPr sz="1900" spc="50" dirty="0">
                <a:latin typeface="Arial"/>
                <a:cs typeface="Arial"/>
              </a:rPr>
              <a:t> </a:t>
            </a:r>
            <a:r>
              <a:rPr sz="1900" spc="130" dirty="0">
                <a:latin typeface="Arial"/>
                <a:cs typeface="Arial"/>
              </a:rPr>
              <a:t>sunfish</a:t>
            </a:r>
            <a:r>
              <a:rPr sz="1900" spc="60" dirty="0">
                <a:latin typeface="Arial"/>
                <a:cs typeface="Arial"/>
              </a:rPr>
              <a:t> </a:t>
            </a:r>
            <a:r>
              <a:rPr sz="1900" spc="204" dirty="0">
                <a:latin typeface="Arial"/>
                <a:cs typeface="Arial"/>
              </a:rPr>
              <a:t>YOY</a:t>
            </a:r>
            <a:endParaRPr sz="1900">
              <a:latin typeface="Arial"/>
              <a:cs typeface="Arial"/>
            </a:endParaRPr>
          </a:p>
        </p:txBody>
      </p:sp>
      <p:grpSp>
        <p:nvGrpSpPr>
          <p:cNvPr id="29" name="object 29"/>
          <p:cNvGrpSpPr/>
          <p:nvPr/>
        </p:nvGrpSpPr>
        <p:grpSpPr>
          <a:xfrm>
            <a:off x="1488953" y="574830"/>
            <a:ext cx="7240905" cy="6263640"/>
            <a:chOff x="1488953" y="574830"/>
            <a:chExt cx="7240905" cy="6263640"/>
          </a:xfrm>
        </p:grpSpPr>
        <p:sp>
          <p:nvSpPr>
            <p:cNvPr id="30" name="object 30"/>
            <p:cNvSpPr/>
            <p:nvPr/>
          </p:nvSpPr>
          <p:spPr>
            <a:xfrm>
              <a:off x="1538223" y="580419"/>
              <a:ext cx="7186930" cy="0"/>
            </a:xfrm>
            <a:custGeom>
              <a:avLst/>
              <a:gdLst/>
              <a:ahLst/>
              <a:cxnLst/>
              <a:rect l="l" t="t" r="r" b="b"/>
              <a:pathLst>
                <a:path w="7186930">
                  <a:moveTo>
                    <a:pt x="0" y="0"/>
                  </a:moveTo>
                  <a:lnTo>
                    <a:pt x="7186554" y="0"/>
                  </a:lnTo>
                </a:path>
              </a:pathLst>
            </a:custGeom>
            <a:ln w="11162">
              <a:solidFill>
                <a:srgbClr val="000000"/>
              </a:solidFill>
            </a:ln>
          </p:spPr>
          <p:txBody>
            <a:bodyPr wrap="square" lIns="0" tIns="0" rIns="0" bIns="0" rtlCol="0"/>
            <a:lstStyle/>
            <a:p>
              <a:endParaRPr/>
            </a:p>
          </p:txBody>
        </p:sp>
        <p:sp>
          <p:nvSpPr>
            <p:cNvPr id="31" name="object 31"/>
            <p:cNvSpPr/>
            <p:nvPr/>
          </p:nvSpPr>
          <p:spPr>
            <a:xfrm>
              <a:off x="1538223" y="580417"/>
              <a:ext cx="0" cy="2907030"/>
            </a:xfrm>
            <a:custGeom>
              <a:avLst/>
              <a:gdLst/>
              <a:ahLst/>
              <a:cxnLst/>
              <a:rect l="l" t="t" r="r" b="b"/>
              <a:pathLst>
                <a:path h="2907029">
                  <a:moveTo>
                    <a:pt x="0" y="2906612"/>
                  </a:moveTo>
                  <a:lnTo>
                    <a:pt x="0" y="0"/>
                  </a:lnTo>
                </a:path>
              </a:pathLst>
            </a:custGeom>
            <a:ln w="9854">
              <a:solidFill>
                <a:srgbClr val="000000"/>
              </a:solidFill>
            </a:ln>
          </p:spPr>
          <p:txBody>
            <a:bodyPr wrap="square" lIns="0" tIns="0" rIns="0" bIns="0" rtlCol="0"/>
            <a:lstStyle/>
            <a:p>
              <a:endParaRPr/>
            </a:p>
          </p:txBody>
        </p:sp>
        <p:sp>
          <p:nvSpPr>
            <p:cNvPr id="32" name="object 32"/>
            <p:cNvSpPr/>
            <p:nvPr/>
          </p:nvSpPr>
          <p:spPr>
            <a:xfrm>
              <a:off x="1488953" y="3487029"/>
              <a:ext cx="49530" cy="0"/>
            </a:xfrm>
            <a:custGeom>
              <a:avLst/>
              <a:gdLst/>
              <a:ahLst/>
              <a:cxnLst/>
              <a:rect l="l" t="t" r="r" b="b"/>
              <a:pathLst>
                <a:path w="49530">
                  <a:moveTo>
                    <a:pt x="0" y="0"/>
                  </a:moveTo>
                  <a:lnTo>
                    <a:pt x="49270" y="0"/>
                  </a:lnTo>
                </a:path>
              </a:pathLst>
            </a:custGeom>
            <a:ln w="11162">
              <a:solidFill>
                <a:srgbClr val="000000"/>
              </a:solidFill>
            </a:ln>
          </p:spPr>
          <p:txBody>
            <a:bodyPr wrap="square" lIns="0" tIns="0" rIns="0" bIns="0" rtlCol="0"/>
            <a:lstStyle/>
            <a:p>
              <a:endParaRPr/>
            </a:p>
          </p:txBody>
        </p:sp>
        <p:sp>
          <p:nvSpPr>
            <p:cNvPr id="33" name="object 33"/>
            <p:cNvSpPr/>
            <p:nvPr/>
          </p:nvSpPr>
          <p:spPr>
            <a:xfrm>
              <a:off x="1488953" y="3071798"/>
              <a:ext cx="49530" cy="0"/>
            </a:xfrm>
            <a:custGeom>
              <a:avLst/>
              <a:gdLst/>
              <a:ahLst/>
              <a:cxnLst/>
              <a:rect l="l" t="t" r="r" b="b"/>
              <a:pathLst>
                <a:path w="49530">
                  <a:moveTo>
                    <a:pt x="0" y="0"/>
                  </a:moveTo>
                  <a:lnTo>
                    <a:pt x="49270" y="0"/>
                  </a:lnTo>
                </a:path>
              </a:pathLst>
            </a:custGeom>
            <a:ln w="11162">
              <a:solidFill>
                <a:srgbClr val="000000"/>
              </a:solidFill>
            </a:ln>
          </p:spPr>
          <p:txBody>
            <a:bodyPr wrap="square" lIns="0" tIns="0" rIns="0" bIns="0" rtlCol="0"/>
            <a:lstStyle/>
            <a:p>
              <a:endParaRPr/>
            </a:p>
          </p:txBody>
        </p:sp>
        <p:sp>
          <p:nvSpPr>
            <p:cNvPr id="34" name="object 34"/>
            <p:cNvSpPr/>
            <p:nvPr/>
          </p:nvSpPr>
          <p:spPr>
            <a:xfrm>
              <a:off x="1488953" y="2656566"/>
              <a:ext cx="49530" cy="0"/>
            </a:xfrm>
            <a:custGeom>
              <a:avLst/>
              <a:gdLst/>
              <a:ahLst/>
              <a:cxnLst/>
              <a:rect l="l" t="t" r="r" b="b"/>
              <a:pathLst>
                <a:path w="49530">
                  <a:moveTo>
                    <a:pt x="0" y="0"/>
                  </a:moveTo>
                  <a:lnTo>
                    <a:pt x="49270" y="0"/>
                  </a:lnTo>
                </a:path>
              </a:pathLst>
            </a:custGeom>
            <a:ln w="11162">
              <a:solidFill>
                <a:srgbClr val="000000"/>
              </a:solidFill>
            </a:ln>
          </p:spPr>
          <p:txBody>
            <a:bodyPr wrap="square" lIns="0" tIns="0" rIns="0" bIns="0" rtlCol="0"/>
            <a:lstStyle/>
            <a:p>
              <a:endParaRPr/>
            </a:p>
          </p:txBody>
        </p:sp>
        <p:sp>
          <p:nvSpPr>
            <p:cNvPr id="35" name="object 35"/>
            <p:cNvSpPr/>
            <p:nvPr/>
          </p:nvSpPr>
          <p:spPr>
            <a:xfrm>
              <a:off x="1488953" y="2241335"/>
              <a:ext cx="49530" cy="0"/>
            </a:xfrm>
            <a:custGeom>
              <a:avLst/>
              <a:gdLst/>
              <a:ahLst/>
              <a:cxnLst/>
              <a:rect l="l" t="t" r="r" b="b"/>
              <a:pathLst>
                <a:path w="49530">
                  <a:moveTo>
                    <a:pt x="0" y="0"/>
                  </a:moveTo>
                  <a:lnTo>
                    <a:pt x="49270" y="0"/>
                  </a:lnTo>
                </a:path>
              </a:pathLst>
            </a:custGeom>
            <a:ln w="11162">
              <a:solidFill>
                <a:srgbClr val="000000"/>
              </a:solidFill>
            </a:ln>
          </p:spPr>
          <p:txBody>
            <a:bodyPr wrap="square" lIns="0" tIns="0" rIns="0" bIns="0" rtlCol="0"/>
            <a:lstStyle/>
            <a:p>
              <a:endParaRPr/>
            </a:p>
          </p:txBody>
        </p:sp>
        <p:sp>
          <p:nvSpPr>
            <p:cNvPr id="36" name="object 36"/>
            <p:cNvSpPr/>
            <p:nvPr/>
          </p:nvSpPr>
          <p:spPr>
            <a:xfrm>
              <a:off x="1488953" y="1826104"/>
              <a:ext cx="49530" cy="0"/>
            </a:xfrm>
            <a:custGeom>
              <a:avLst/>
              <a:gdLst/>
              <a:ahLst/>
              <a:cxnLst/>
              <a:rect l="l" t="t" r="r" b="b"/>
              <a:pathLst>
                <a:path w="49530">
                  <a:moveTo>
                    <a:pt x="0" y="0"/>
                  </a:moveTo>
                  <a:lnTo>
                    <a:pt x="49270" y="0"/>
                  </a:lnTo>
                </a:path>
              </a:pathLst>
            </a:custGeom>
            <a:ln w="11162">
              <a:solidFill>
                <a:srgbClr val="000000"/>
              </a:solidFill>
            </a:ln>
          </p:spPr>
          <p:txBody>
            <a:bodyPr wrap="square" lIns="0" tIns="0" rIns="0" bIns="0" rtlCol="0"/>
            <a:lstStyle/>
            <a:p>
              <a:endParaRPr/>
            </a:p>
          </p:txBody>
        </p:sp>
        <p:sp>
          <p:nvSpPr>
            <p:cNvPr id="37" name="object 37"/>
            <p:cNvSpPr/>
            <p:nvPr/>
          </p:nvSpPr>
          <p:spPr>
            <a:xfrm>
              <a:off x="1488953" y="1410873"/>
              <a:ext cx="49530" cy="0"/>
            </a:xfrm>
            <a:custGeom>
              <a:avLst/>
              <a:gdLst/>
              <a:ahLst/>
              <a:cxnLst/>
              <a:rect l="l" t="t" r="r" b="b"/>
              <a:pathLst>
                <a:path w="49530">
                  <a:moveTo>
                    <a:pt x="0" y="0"/>
                  </a:moveTo>
                  <a:lnTo>
                    <a:pt x="49270" y="0"/>
                  </a:lnTo>
                </a:path>
              </a:pathLst>
            </a:custGeom>
            <a:ln w="11162">
              <a:solidFill>
                <a:srgbClr val="000000"/>
              </a:solidFill>
            </a:ln>
          </p:spPr>
          <p:txBody>
            <a:bodyPr wrap="square" lIns="0" tIns="0" rIns="0" bIns="0" rtlCol="0"/>
            <a:lstStyle/>
            <a:p>
              <a:endParaRPr/>
            </a:p>
          </p:txBody>
        </p:sp>
        <p:sp>
          <p:nvSpPr>
            <p:cNvPr id="38" name="object 38"/>
            <p:cNvSpPr/>
            <p:nvPr/>
          </p:nvSpPr>
          <p:spPr>
            <a:xfrm>
              <a:off x="1488953" y="995642"/>
              <a:ext cx="49530" cy="0"/>
            </a:xfrm>
            <a:custGeom>
              <a:avLst/>
              <a:gdLst/>
              <a:ahLst/>
              <a:cxnLst/>
              <a:rect l="l" t="t" r="r" b="b"/>
              <a:pathLst>
                <a:path w="49530">
                  <a:moveTo>
                    <a:pt x="0" y="0"/>
                  </a:moveTo>
                  <a:lnTo>
                    <a:pt x="49270" y="0"/>
                  </a:lnTo>
                </a:path>
              </a:pathLst>
            </a:custGeom>
            <a:ln w="11162">
              <a:solidFill>
                <a:srgbClr val="000000"/>
              </a:solidFill>
            </a:ln>
          </p:spPr>
          <p:txBody>
            <a:bodyPr wrap="square" lIns="0" tIns="0" rIns="0" bIns="0" rtlCol="0"/>
            <a:lstStyle/>
            <a:p>
              <a:endParaRPr/>
            </a:p>
          </p:txBody>
        </p:sp>
        <p:sp>
          <p:nvSpPr>
            <p:cNvPr id="39" name="object 39"/>
            <p:cNvSpPr/>
            <p:nvPr/>
          </p:nvSpPr>
          <p:spPr>
            <a:xfrm>
              <a:off x="1488953" y="580411"/>
              <a:ext cx="49530" cy="0"/>
            </a:xfrm>
            <a:custGeom>
              <a:avLst/>
              <a:gdLst/>
              <a:ahLst/>
              <a:cxnLst/>
              <a:rect l="l" t="t" r="r" b="b"/>
              <a:pathLst>
                <a:path w="49530">
                  <a:moveTo>
                    <a:pt x="0" y="0"/>
                  </a:moveTo>
                  <a:lnTo>
                    <a:pt x="49270" y="0"/>
                  </a:lnTo>
                </a:path>
              </a:pathLst>
            </a:custGeom>
            <a:ln w="11162">
              <a:solidFill>
                <a:srgbClr val="000000"/>
              </a:solidFill>
            </a:ln>
          </p:spPr>
          <p:txBody>
            <a:bodyPr wrap="square" lIns="0" tIns="0" rIns="0" bIns="0" rtlCol="0"/>
            <a:lstStyle/>
            <a:p>
              <a:endParaRPr/>
            </a:p>
          </p:txBody>
        </p:sp>
        <p:sp>
          <p:nvSpPr>
            <p:cNvPr id="40" name="object 40"/>
            <p:cNvSpPr/>
            <p:nvPr/>
          </p:nvSpPr>
          <p:spPr>
            <a:xfrm>
              <a:off x="8724778" y="580406"/>
              <a:ext cx="0" cy="2907030"/>
            </a:xfrm>
            <a:custGeom>
              <a:avLst/>
              <a:gdLst/>
              <a:ahLst/>
              <a:cxnLst/>
              <a:rect l="l" t="t" r="r" b="b"/>
              <a:pathLst>
                <a:path h="2907029">
                  <a:moveTo>
                    <a:pt x="0" y="2906612"/>
                  </a:moveTo>
                  <a:lnTo>
                    <a:pt x="0" y="0"/>
                  </a:lnTo>
                </a:path>
              </a:pathLst>
            </a:custGeom>
            <a:ln w="9854">
              <a:solidFill>
                <a:srgbClr val="000000"/>
              </a:solidFill>
            </a:ln>
          </p:spPr>
          <p:txBody>
            <a:bodyPr wrap="square" lIns="0" tIns="0" rIns="0" bIns="0" rtlCol="0"/>
            <a:lstStyle/>
            <a:p>
              <a:endParaRPr/>
            </a:p>
          </p:txBody>
        </p:sp>
        <p:sp>
          <p:nvSpPr>
            <p:cNvPr id="41" name="object 41"/>
            <p:cNvSpPr/>
            <p:nvPr/>
          </p:nvSpPr>
          <p:spPr>
            <a:xfrm>
              <a:off x="1847633" y="2656581"/>
              <a:ext cx="372110" cy="664210"/>
            </a:xfrm>
            <a:custGeom>
              <a:avLst/>
              <a:gdLst/>
              <a:ahLst/>
              <a:cxnLst/>
              <a:rect l="l" t="t" r="r" b="b"/>
              <a:pathLst>
                <a:path w="372110" h="664210">
                  <a:moveTo>
                    <a:pt x="371498" y="0"/>
                  </a:moveTo>
                  <a:lnTo>
                    <a:pt x="0" y="0"/>
                  </a:lnTo>
                  <a:lnTo>
                    <a:pt x="0" y="664144"/>
                  </a:lnTo>
                  <a:lnTo>
                    <a:pt x="371498" y="664144"/>
                  </a:lnTo>
                  <a:lnTo>
                    <a:pt x="371498" y="0"/>
                  </a:lnTo>
                  <a:close/>
                </a:path>
              </a:pathLst>
            </a:custGeom>
            <a:solidFill>
              <a:srgbClr val="000000"/>
            </a:solidFill>
          </p:spPr>
          <p:txBody>
            <a:bodyPr wrap="square" lIns="0" tIns="0" rIns="0" bIns="0" rtlCol="0"/>
            <a:lstStyle/>
            <a:p>
              <a:endParaRPr/>
            </a:p>
          </p:txBody>
        </p:sp>
        <p:sp>
          <p:nvSpPr>
            <p:cNvPr id="42" name="object 42"/>
            <p:cNvSpPr/>
            <p:nvPr/>
          </p:nvSpPr>
          <p:spPr>
            <a:xfrm>
              <a:off x="1847641" y="3320702"/>
              <a:ext cx="372110" cy="0"/>
            </a:xfrm>
            <a:custGeom>
              <a:avLst/>
              <a:gdLst/>
              <a:ahLst/>
              <a:cxnLst/>
              <a:rect l="l" t="t" r="r" b="b"/>
              <a:pathLst>
                <a:path w="372110">
                  <a:moveTo>
                    <a:pt x="0" y="0"/>
                  </a:moveTo>
                  <a:lnTo>
                    <a:pt x="371497" y="0"/>
                  </a:lnTo>
                </a:path>
              </a:pathLst>
            </a:custGeom>
            <a:ln w="7813">
              <a:solidFill>
                <a:srgbClr val="000000"/>
              </a:solidFill>
            </a:ln>
          </p:spPr>
          <p:txBody>
            <a:bodyPr wrap="square" lIns="0" tIns="0" rIns="0" bIns="0" rtlCol="0"/>
            <a:lstStyle/>
            <a:p>
              <a:endParaRPr/>
            </a:p>
          </p:txBody>
        </p:sp>
        <p:sp>
          <p:nvSpPr>
            <p:cNvPr id="43" name="object 43"/>
            <p:cNvSpPr/>
            <p:nvPr/>
          </p:nvSpPr>
          <p:spPr>
            <a:xfrm>
              <a:off x="2219138" y="2656556"/>
              <a:ext cx="0" cy="664210"/>
            </a:xfrm>
            <a:custGeom>
              <a:avLst/>
              <a:gdLst/>
              <a:ahLst/>
              <a:cxnLst/>
              <a:rect l="l" t="t" r="r" b="b"/>
              <a:pathLst>
                <a:path h="664210">
                  <a:moveTo>
                    <a:pt x="0" y="664145"/>
                  </a:moveTo>
                  <a:lnTo>
                    <a:pt x="0" y="0"/>
                  </a:lnTo>
                </a:path>
              </a:pathLst>
            </a:custGeom>
            <a:ln w="6897">
              <a:solidFill>
                <a:srgbClr val="000000"/>
              </a:solidFill>
            </a:ln>
          </p:spPr>
          <p:txBody>
            <a:bodyPr wrap="square" lIns="0" tIns="0" rIns="0" bIns="0" rtlCol="0"/>
            <a:lstStyle/>
            <a:p>
              <a:endParaRPr/>
            </a:p>
          </p:txBody>
        </p:sp>
        <p:sp>
          <p:nvSpPr>
            <p:cNvPr id="44" name="object 44"/>
            <p:cNvSpPr/>
            <p:nvPr/>
          </p:nvSpPr>
          <p:spPr>
            <a:xfrm>
              <a:off x="1847641" y="2656555"/>
              <a:ext cx="372110" cy="0"/>
            </a:xfrm>
            <a:custGeom>
              <a:avLst/>
              <a:gdLst/>
              <a:ahLst/>
              <a:cxnLst/>
              <a:rect l="l" t="t" r="r" b="b"/>
              <a:pathLst>
                <a:path w="372110">
                  <a:moveTo>
                    <a:pt x="371497" y="0"/>
                  </a:moveTo>
                  <a:lnTo>
                    <a:pt x="0" y="0"/>
                  </a:lnTo>
                </a:path>
              </a:pathLst>
            </a:custGeom>
            <a:ln w="7813">
              <a:solidFill>
                <a:srgbClr val="000000"/>
              </a:solidFill>
            </a:ln>
          </p:spPr>
          <p:txBody>
            <a:bodyPr wrap="square" lIns="0" tIns="0" rIns="0" bIns="0" rtlCol="0"/>
            <a:lstStyle/>
            <a:p>
              <a:endParaRPr/>
            </a:p>
          </p:txBody>
        </p:sp>
        <p:sp>
          <p:nvSpPr>
            <p:cNvPr id="45" name="object 45"/>
            <p:cNvSpPr/>
            <p:nvPr/>
          </p:nvSpPr>
          <p:spPr>
            <a:xfrm>
              <a:off x="1847641" y="2656554"/>
              <a:ext cx="0" cy="664210"/>
            </a:xfrm>
            <a:custGeom>
              <a:avLst/>
              <a:gdLst/>
              <a:ahLst/>
              <a:cxnLst/>
              <a:rect l="l" t="t" r="r" b="b"/>
              <a:pathLst>
                <a:path h="664210">
                  <a:moveTo>
                    <a:pt x="0" y="0"/>
                  </a:moveTo>
                  <a:lnTo>
                    <a:pt x="0" y="664145"/>
                  </a:lnTo>
                </a:path>
              </a:pathLst>
            </a:custGeom>
            <a:ln w="6897">
              <a:solidFill>
                <a:srgbClr val="000000"/>
              </a:solidFill>
            </a:ln>
          </p:spPr>
          <p:txBody>
            <a:bodyPr wrap="square" lIns="0" tIns="0" rIns="0" bIns="0" rtlCol="0"/>
            <a:lstStyle/>
            <a:p>
              <a:endParaRPr/>
            </a:p>
          </p:txBody>
        </p:sp>
        <p:sp>
          <p:nvSpPr>
            <p:cNvPr id="46" name="object 46"/>
            <p:cNvSpPr/>
            <p:nvPr/>
          </p:nvSpPr>
          <p:spPr>
            <a:xfrm>
              <a:off x="2467452" y="2656581"/>
              <a:ext cx="372110" cy="631190"/>
            </a:xfrm>
            <a:custGeom>
              <a:avLst/>
              <a:gdLst/>
              <a:ahLst/>
              <a:cxnLst/>
              <a:rect l="l" t="t" r="r" b="b"/>
              <a:pathLst>
                <a:path w="372110" h="631189">
                  <a:moveTo>
                    <a:pt x="371498" y="0"/>
                  </a:moveTo>
                  <a:lnTo>
                    <a:pt x="0" y="0"/>
                  </a:lnTo>
                  <a:lnTo>
                    <a:pt x="0" y="630659"/>
                  </a:lnTo>
                  <a:lnTo>
                    <a:pt x="371498" y="630659"/>
                  </a:lnTo>
                  <a:lnTo>
                    <a:pt x="371498" y="0"/>
                  </a:lnTo>
                  <a:close/>
                </a:path>
              </a:pathLst>
            </a:custGeom>
            <a:solidFill>
              <a:srgbClr val="000000"/>
            </a:solidFill>
          </p:spPr>
          <p:txBody>
            <a:bodyPr wrap="square" lIns="0" tIns="0" rIns="0" bIns="0" rtlCol="0"/>
            <a:lstStyle/>
            <a:p>
              <a:endParaRPr/>
            </a:p>
          </p:txBody>
        </p:sp>
        <p:sp>
          <p:nvSpPr>
            <p:cNvPr id="47" name="object 47"/>
            <p:cNvSpPr/>
            <p:nvPr/>
          </p:nvSpPr>
          <p:spPr>
            <a:xfrm>
              <a:off x="2467460" y="3287211"/>
              <a:ext cx="372110" cy="0"/>
            </a:xfrm>
            <a:custGeom>
              <a:avLst/>
              <a:gdLst/>
              <a:ahLst/>
              <a:cxnLst/>
              <a:rect l="l" t="t" r="r" b="b"/>
              <a:pathLst>
                <a:path w="372110">
                  <a:moveTo>
                    <a:pt x="0" y="0"/>
                  </a:moveTo>
                  <a:lnTo>
                    <a:pt x="371497" y="0"/>
                  </a:lnTo>
                </a:path>
              </a:pathLst>
            </a:custGeom>
            <a:ln w="7813">
              <a:solidFill>
                <a:srgbClr val="000000"/>
              </a:solidFill>
            </a:ln>
          </p:spPr>
          <p:txBody>
            <a:bodyPr wrap="square" lIns="0" tIns="0" rIns="0" bIns="0" rtlCol="0"/>
            <a:lstStyle/>
            <a:p>
              <a:endParaRPr/>
            </a:p>
          </p:txBody>
        </p:sp>
        <p:sp>
          <p:nvSpPr>
            <p:cNvPr id="48" name="object 48"/>
            <p:cNvSpPr/>
            <p:nvPr/>
          </p:nvSpPr>
          <p:spPr>
            <a:xfrm>
              <a:off x="2838958" y="2656552"/>
              <a:ext cx="0" cy="631190"/>
            </a:xfrm>
            <a:custGeom>
              <a:avLst/>
              <a:gdLst/>
              <a:ahLst/>
              <a:cxnLst/>
              <a:rect l="l" t="t" r="r" b="b"/>
              <a:pathLst>
                <a:path h="631189">
                  <a:moveTo>
                    <a:pt x="0" y="630659"/>
                  </a:moveTo>
                  <a:lnTo>
                    <a:pt x="0" y="0"/>
                  </a:lnTo>
                </a:path>
              </a:pathLst>
            </a:custGeom>
            <a:ln w="6897">
              <a:solidFill>
                <a:srgbClr val="000000"/>
              </a:solidFill>
            </a:ln>
          </p:spPr>
          <p:txBody>
            <a:bodyPr wrap="square" lIns="0" tIns="0" rIns="0" bIns="0" rtlCol="0"/>
            <a:lstStyle/>
            <a:p>
              <a:endParaRPr/>
            </a:p>
          </p:txBody>
        </p:sp>
        <p:sp>
          <p:nvSpPr>
            <p:cNvPr id="49" name="object 49"/>
            <p:cNvSpPr/>
            <p:nvPr/>
          </p:nvSpPr>
          <p:spPr>
            <a:xfrm>
              <a:off x="2467460" y="2656551"/>
              <a:ext cx="372110" cy="0"/>
            </a:xfrm>
            <a:custGeom>
              <a:avLst/>
              <a:gdLst/>
              <a:ahLst/>
              <a:cxnLst/>
              <a:rect l="l" t="t" r="r" b="b"/>
              <a:pathLst>
                <a:path w="372110">
                  <a:moveTo>
                    <a:pt x="371497" y="0"/>
                  </a:moveTo>
                  <a:lnTo>
                    <a:pt x="0" y="0"/>
                  </a:lnTo>
                </a:path>
              </a:pathLst>
            </a:custGeom>
            <a:ln w="7813">
              <a:solidFill>
                <a:srgbClr val="000000"/>
              </a:solidFill>
            </a:ln>
          </p:spPr>
          <p:txBody>
            <a:bodyPr wrap="square" lIns="0" tIns="0" rIns="0" bIns="0" rtlCol="0"/>
            <a:lstStyle/>
            <a:p>
              <a:endParaRPr/>
            </a:p>
          </p:txBody>
        </p:sp>
        <p:sp>
          <p:nvSpPr>
            <p:cNvPr id="50" name="object 50"/>
            <p:cNvSpPr/>
            <p:nvPr/>
          </p:nvSpPr>
          <p:spPr>
            <a:xfrm>
              <a:off x="2467460" y="2656550"/>
              <a:ext cx="0" cy="631190"/>
            </a:xfrm>
            <a:custGeom>
              <a:avLst/>
              <a:gdLst/>
              <a:ahLst/>
              <a:cxnLst/>
              <a:rect l="l" t="t" r="r" b="b"/>
              <a:pathLst>
                <a:path h="631189">
                  <a:moveTo>
                    <a:pt x="0" y="0"/>
                  </a:moveTo>
                  <a:lnTo>
                    <a:pt x="0" y="630659"/>
                  </a:lnTo>
                </a:path>
              </a:pathLst>
            </a:custGeom>
            <a:ln w="6897">
              <a:solidFill>
                <a:srgbClr val="000000"/>
              </a:solidFill>
            </a:ln>
          </p:spPr>
          <p:txBody>
            <a:bodyPr wrap="square" lIns="0" tIns="0" rIns="0" bIns="0" rtlCol="0"/>
            <a:lstStyle/>
            <a:p>
              <a:endParaRPr/>
            </a:p>
          </p:txBody>
        </p:sp>
        <p:sp>
          <p:nvSpPr>
            <p:cNvPr id="51" name="object 51"/>
            <p:cNvSpPr/>
            <p:nvPr/>
          </p:nvSpPr>
          <p:spPr>
            <a:xfrm>
              <a:off x="3086286" y="2656581"/>
              <a:ext cx="372110" cy="597535"/>
            </a:xfrm>
            <a:custGeom>
              <a:avLst/>
              <a:gdLst/>
              <a:ahLst/>
              <a:cxnLst/>
              <a:rect l="l" t="t" r="r" b="b"/>
              <a:pathLst>
                <a:path w="372110" h="597535">
                  <a:moveTo>
                    <a:pt x="371498" y="0"/>
                  </a:moveTo>
                  <a:lnTo>
                    <a:pt x="0" y="0"/>
                  </a:lnTo>
                  <a:lnTo>
                    <a:pt x="0" y="597171"/>
                  </a:lnTo>
                  <a:lnTo>
                    <a:pt x="371498" y="597171"/>
                  </a:lnTo>
                  <a:lnTo>
                    <a:pt x="371498" y="0"/>
                  </a:lnTo>
                  <a:close/>
                </a:path>
              </a:pathLst>
            </a:custGeom>
            <a:solidFill>
              <a:srgbClr val="000000"/>
            </a:solidFill>
          </p:spPr>
          <p:txBody>
            <a:bodyPr wrap="square" lIns="0" tIns="0" rIns="0" bIns="0" rtlCol="0"/>
            <a:lstStyle/>
            <a:p>
              <a:endParaRPr/>
            </a:p>
          </p:txBody>
        </p:sp>
        <p:sp>
          <p:nvSpPr>
            <p:cNvPr id="52" name="object 52"/>
            <p:cNvSpPr/>
            <p:nvPr/>
          </p:nvSpPr>
          <p:spPr>
            <a:xfrm>
              <a:off x="3086294" y="3253721"/>
              <a:ext cx="372110" cy="0"/>
            </a:xfrm>
            <a:custGeom>
              <a:avLst/>
              <a:gdLst/>
              <a:ahLst/>
              <a:cxnLst/>
              <a:rect l="l" t="t" r="r" b="b"/>
              <a:pathLst>
                <a:path w="372110">
                  <a:moveTo>
                    <a:pt x="0" y="0"/>
                  </a:moveTo>
                  <a:lnTo>
                    <a:pt x="371497" y="0"/>
                  </a:lnTo>
                </a:path>
              </a:pathLst>
            </a:custGeom>
            <a:ln w="7813">
              <a:solidFill>
                <a:srgbClr val="000000"/>
              </a:solidFill>
            </a:ln>
          </p:spPr>
          <p:txBody>
            <a:bodyPr wrap="square" lIns="0" tIns="0" rIns="0" bIns="0" rtlCol="0"/>
            <a:lstStyle/>
            <a:p>
              <a:endParaRPr/>
            </a:p>
          </p:txBody>
        </p:sp>
        <p:sp>
          <p:nvSpPr>
            <p:cNvPr id="53" name="object 53"/>
            <p:cNvSpPr/>
            <p:nvPr/>
          </p:nvSpPr>
          <p:spPr>
            <a:xfrm>
              <a:off x="3457792" y="2656548"/>
              <a:ext cx="0" cy="597535"/>
            </a:xfrm>
            <a:custGeom>
              <a:avLst/>
              <a:gdLst/>
              <a:ahLst/>
              <a:cxnLst/>
              <a:rect l="l" t="t" r="r" b="b"/>
              <a:pathLst>
                <a:path h="597535">
                  <a:moveTo>
                    <a:pt x="0" y="597172"/>
                  </a:moveTo>
                  <a:lnTo>
                    <a:pt x="0" y="0"/>
                  </a:lnTo>
                </a:path>
              </a:pathLst>
            </a:custGeom>
            <a:ln w="6897">
              <a:solidFill>
                <a:srgbClr val="000000"/>
              </a:solidFill>
            </a:ln>
          </p:spPr>
          <p:txBody>
            <a:bodyPr wrap="square" lIns="0" tIns="0" rIns="0" bIns="0" rtlCol="0"/>
            <a:lstStyle/>
            <a:p>
              <a:endParaRPr/>
            </a:p>
          </p:txBody>
        </p:sp>
        <p:sp>
          <p:nvSpPr>
            <p:cNvPr id="54" name="object 54"/>
            <p:cNvSpPr/>
            <p:nvPr/>
          </p:nvSpPr>
          <p:spPr>
            <a:xfrm>
              <a:off x="3086294" y="2656547"/>
              <a:ext cx="372110" cy="0"/>
            </a:xfrm>
            <a:custGeom>
              <a:avLst/>
              <a:gdLst/>
              <a:ahLst/>
              <a:cxnLst/>
              <a:rect l="l" t="t" r="r" b="b"/>
              <a:pathLst>
                <a:path w="372110">
                  <a:moveTo>
                    <a:pt x="371497" y="0"/>
                  </a:moveTo>
                  <a:lnTo>
                    <a:pt x="0" y="0"/>
                  </a:lnTo>
                </a:path>
              </a:pathLst>
            </a:custGeom>
            <a:ln w="7813">
              <a:solidFill>
                <a:srgbClr val="000000"/>
              </a:solidFill>
            </a:ln>
          </p:spPr>
          <p:txBody>
            <a:bodyPr wrap="square" lIns="0" tIns="0" rIns="0" bIns="0" rtlCol="0"/>
            <a:lstStyle/>
            <a:p>
              <a:endParaRPr/>
            </a:p>
          </p:txBody>
        </p:sp>
        <p:sp>
          <p:nvSpPr>
            <p:cNvPr id="55" name="object 55"/>
            <p:cNvSpPr/>
            <p:nvPr/>
          </p:nvSpPr>
          <p:spPr>
            <a:xfrm>
              <a:off x="3086294" y="2656546"/>
              <a:ext cx="0" cy="597535"/>
            </a:xfrm>
            <a:custGeom>
              <a:avLst/>
              <a:gdLst/>
              <a:ahLst/>
              <a:cxnLst/>
              <a:rect l="l" t="t" r="r" b="b"/>
              <a:pathLst>
                <a:path h="597535">
                  <a:moveTo>
                    <a:pt x="0" y="0"/>
                  </a:moveTo>
                  <a:lnTo>
                    <a:pt x="0" y="597172"/>
                  </a:lnTo>
                </a:path>
              </a:pathLst>
            </a:custGeom>
            <a:ln w="6897">
              <a:solidFill>
                <a:srgbClr val="000000"/>
              </a:solidFill>
            </a:ln>
          </p:spPr>
          <p:txBody>
            <a:bodyPr wrap="square" lIns="0" tIns="0" rIns="0" bIns="0" rtlCol="0"/>
            <a:lstStyle/>
            <a:p>
              <a:endParaRPr/>
            </a:p>
          </p:txBody>
        </p:sp>
        <p:sp>
          <p:nvSpPr>
            <p:cNvPr id="56" name="object 56"/>
            <p:cNvSpPr/>
            <p:nvPr/>
          </p:nvSpPr>
          <p:spPr>
            <a:xfrm>
              <a:off x="3706105" y="2656581"/>
              <a:ext cx="372110" cy="431165"/>
            </a:xfrm>
            <a:custGeom>
              <a:avLst/>
              <a:gdLst/>
              <a:ahLst/>
              <a:cxnLst/>
              <a:rect l="l" t="t" r="r" b="b"/>
              <a:pathLst>
                <a:path w="372110" h="431164">
                  <a:moveTo>
                    <a:pt x="371498" y="0"/>
                  </a:moveTo>
                  <a:lnTo>
                    <a:pt x="0" y="0"/>
                  </a:lnTo>
                  <a:lnTo>
                    <a:pt x="0" y="430857"/>
                  </a:lnTo>
                  <a:lnTo>
                    <a:pt x="371498" y="430857"/>
                  </a:lnTo>
                  <a:lnTo>
                    <a:pt x="371498" y="0"/>
                  </a:lnTo>
                  <a:close/>
                </a:path>
              </a:pathLst>
            </a:custGeom>
            <a:solidFill>
              <a:srgbClr val="000000"/>
            </a:solidFill>
          </p:spPr>
          <p:txBody>
            <a:bodyPr wrap="square" lIns="0" tIns="0" rIns="0" bIns="0" rtlCol="0"/>
            <a:lstStyle/>
            <a:p>
              <a:endParaRPr/>
            </a:p>
          </p:txBody>
        </p:sp>
        <p:sp>
          <p:nvSpPr>
            <p:cNvPr id="57" name="object 57"/>
            <p:cNvSpPr/>
            <p:nvPr/>
          </p:nvSpPr>
          <p:spPr>
            <a:xfrm>
              <a:off x="3706114" y="3087402"/>
              <a:ext cx="372110" cy="0"/>
            </a:xfrm>
            <a:custGeom>
              <a:avLst/>
              <a:gdLst/>
              <a:ahLst/>
              <a:cxnLst/>
              <a:rect l="l" t="t" r="r" b="b"/>
              <a:pathLst>
                <a:path w="372110">
                  <a:moveTo>
                    <a:pt x="0" y="0"/>
                  </a:moveTo>
                  <a:lnTo>
                    <a:pt x="371497" y="0"/>
                  </a:lnTo>
                </a:path>
              </a:pathLst>
            </a:custGeom>
            <a:ln w="7813">
              <a:solidFill>
                <a:srgbClr val="000000"/>
              </a:solidFill>
            </a:ln>
          </p:spPr>
          <p:txBody>
            <a:bodyPr wrap="square" lIns="0" tIns="0" rIns="0" bIns="0" rtlCol="0"/>
            <a:lstStyle/>
            <a:p>
              <a:endParaRPr/>
            </a:p>
          </p:txBody>
        </p:sp>
        <p:sp>
          <p:nvSpPr>
            <p:cNvPr id="58" name="object 58"/>
            <p:cNvSpPr/>
            <p:nvPr/>
          </p:nvSpPr>
          <p:spPr>
            <a:xfrm>
              <a:off x="4077611" y="2656544"/>
              <a:ext cx="0" cy="431165"/>
            </a:xfrm>
            <a:custGeom>
              <a:avLst/>
              <a:gdLst/>
              <a:ahLst/>
              <a:cxnLst/>
              <a:rect l="l" t="t" r="r" b="b"/>
              <a:pathLst>
                <a:path h="431164">
                  <a:moveTo>
                    <a:pt x="0" y="430857"/>
                  </a:moveTo>
                  <a:lnTo>
                    <a:pt x="0" y="0"/>
                  </a:lnTo>
                </a:path>
              </a:pathLst>
            </a:custGeom>
            <a:ln w="6897">
              <a:solidFill>
                <a:srgbClr val="000000"/>
              </a:solidFill>
            </a:ln>
          </p:spPr>
          <p:txBody>
            <a:bodyPr wrap="square" lIns="0" tIns="0" rIns="0" bIns="0" rtlCol="0"/>
            <a:lstStyle/>
            <a:p>
              <a:endParaRPr/>
            </a:p>
          </p:txBody>
        </p:sp>
        <p:sp>
          <p:nvSpPr>
            <p:cNvPr id="59" name="object 59"/>
            <p:cNvSpPr/>
            <p:nvPr/>
          </p:nvSpPr>
          <p:spPr>
            <a:xfrm>
              <a:off x="3706114" y="2656543"/>
              <a:ext cx="372110" cy="0"/>
            </a:xfrm>
            <a:custGeom>
              <a:avLst/>
              <a:gdLst/>
              <a:ahLst/>
              <a:cxnLst/>
              <a:rect l="l" t="t" r="r" b="b"/>
              <a:pathLst>
                <a:path w="372110">
                  <a:moveTo>
                    <a:pt x="371497" y="0"/>
                  </a:moveTo>
                  <a:lnTo>
                    <a:pt x="0" y="0"/>
                  </a:lnTo>
                </a:path>
              </a:pathLst>
            </a:custGeom>
            <a:ln w="7813">
              <a:solidFill>
                <a:srgbClr val="000000"/>
              </a:solidFill>
            </a:ln>
          </p:spPr>
          <p:txBody>
            <a:bodyPr wrap="square" lIns="0" tIns="0" rIns="0" bIns="0" rtlCol="0"/>
            <a:lstStyle/>
            <a:p>
              <a:endParaRPr/>
            </a:p>
          </p:txBody>
        </p:sp>
        <p:sp>
          <p:nvSpPr>
            <p:cNvPr id="60" name="object 60"/>
            <p:cNvSpPr/>
            <p:nvPr/>
          </p:nvSpPr>
          <p:spPr>
            <a:xfrm>
              <a:off x="3706114" y="2656542"/>
              <a:ext cx="0" cy="431165"/>
            </a:xfrm>
            <a:custGeom>
              <a:avLst/>
              <a:gdLst/>
              <a:ahLst/>
              <a:cxnLst/>
              <a:rect l="l" t="t" r="r" b="b"/>
              <a:pathLst>
                <a:path h="431164">
                  <a:moveTo>
                    <a:pt x="0" y="0"/>
                  </a:moveTo>
                  <a:lnTo>
                    <a:pt x="0" y="430857"/>
                  </a:lnTo>
                </a:path>
              </a:pathLst>
            </a:custGeom>
            <a:ln w="6897">
              <a:solidFill>
                <a:srgbClr val="000000"/>
              </a:solidFill>
            </a:ln>
          </p:spPr>
          <p:txBody>
            <a:bodyPr wrap="square" lIns="0" tIns="0" rIns="0" bIns="0" rtlCol="0"/>
            <a:lstStyle/>
            <a:p>
              <a:endParaRPr/>
            </a:p>
          </p:txBody>
        </p:sp>
        <p:sp>
          <p:nvSpPr>
            <p:cNvPr id="61" name="object 61"/>
            <p:cNvSpPr/>
            <p:nvPr/>
          </p:nvSpPr>
          <p:spPr>
            <a:xfrm>
              <a:off x="4325925" y="2656582"/>
              <a:ext cx="372110" cy="332105"/>
            </a:xfrm>
            <a:custGeom>
              <a:avLst/>
              <a:gdLst/>
              <a:ahLst/>
              <a:cxnLst/>
              <a:rect l="l" t="t" r="r" b="b"/>
              <a:pathLst>
                <a:path w="372110" h="332105">
                  <a:moveTo>
                    <a:pt x="371498" y="0"/>
                  </a:moveTo>
                  <a:lnTo>
                    <a:pt x="0" y="0"/>
                  </a:lnTo>
                  <a:lnTo>
                    <a:pt x="0" y="331513"/>
                  </a:lnTo>
                  <a:lnTo>
                    <a:pt x="371498" y="331513"/>
                  </a:lnTo>
                  <a:lnTo>
                    <a:pt x="371498" y="0"/>
                  </a:lnTo>
                  <a:close/>
                </a:path>
              </a:pathLst>
            </a:custGeom>
            <a:solidFill>
              <a:srgbClr val="000000"/>
            </a:solidFill>
          </p:spPr>
          <p:txBody>
            <a:bodyPr wrap="square" lIns="0" tIns="0" rIns="0" bIns="0" rtlCol="0"/>
            <a:lstStyle/>
            <a:p>
              <a:endParaRPr/>
            </a:p>
          </p:txBody>
        </p:sp>
        <p:sp>
          <p:nvSpPr>
            <p:cNvPr id="62" name="object 62"/>
            <p:cNvSpPr/>
            <p:nvPr/>
          </p:nvSpPr>
          <p:spPr>
            <a:xfrm>
              <a:off x="4325933" y="2988055"/>
              <a:ext cx="372110" cy="0"/>
            </a:xfrm>
            <a:custGeom>
              <a:avLst/>
              <a:gdLst/>
              <a:ahLst/>
              <a:cxnLst/>
              <a:rect l="l" t="t" r="r" b="b"/>
              <a:pathLst>
                <a:path w="372110">
                  <a:moveTo>
                    <a:pt x="0" y="0"/>
                  </a:moveTo>
                  <a:lnTo>
                    <a:pt x="371497" y="0"/>
                  </a:lnTo>
                </a:path>
              </a:pathLst>
            </a:custGeom>
            <a:ln w="7813">
              <a:solidFill>
                <a:srgbClr val="000000"/>
              </a:solidFill>
            </a:ln>
          </p:spPr>
          <p:txBody>
            <a:bodyPr wrap="square" lIns="0" tIns="0" rIns="0" bIns="0" rtlCol="0"/>
            <a:lstStyle/>
            <a:p>
              <a:endParaRPr/>
            </a:p>
          </p:txBody>
        </p:sp>
        <p:sp>
          <p:nvSpPr>
            <p:cNvPr id="63" name="object 63"/>
            <p:cNvSpPr/>
            <p:nvPr/>
          </p:nvSpPr>
          <p:spPr>
            <a:xfrm>
              <a:off x="4697430" y="2656540"/>
              <a:ext cx="0" cy="332105"/>
            </a:xfrm>
            <a:custGeom>
              <a:avLst/>
              <a:gdLst/>
              <a:ahLst/>
              <a:cxnLst/>
              <a:rect l="l" t="t" r="r" b="b"/>
              <a:pathLst>
                <a:path h="332105">
                  <a:moveTo>
                    <a:pt x="0" y="331514"/>
                  </a:moveTo>
                  <a:lnTo>
                    <a:pt x="0" y="0"/>
                  </a:lnTo>
                </a:path>
              </a:pathLst>
            </a:custGeom>
            <a:ln w="6897">
              <a:solidFill>
                <a:srgbClr val="000000"/>
              </a:solidFill>
            </a:ln>
          </p:spPr>
          <p:txBody>
            <a:bodyPr wrap="square" lIns="0" tIns="0" rIns="0" bIns="0" rtlCol="0"/>
            <a:lstStyle/>
            <a:p>
              <a:endParaRPr/>
            </a:p>
          </p:txBody>
        </p:sp>
        <p:sp>
          <p:nvSpPr>
            <p:cNvPr id="64" name="object 64"/>
            <p:cNvSpPr/>
            <p:nvPr/>
          </p:nvSpPr>
          <p:spPr>
            <a:xfrm>
              <a:off x="4325933" y="2656539"/>
              <a:ext cx="372110" cy="0"/>
            </a:xfrm>
            <a:custGeom>
              <a:avLst/>
              <a:gdLst/>
              <a:ahLst/>
              <a:cxnLst/>
              <a:rect l="l" t="t" r="r" b="b"/>
              <a:pathLst>
                <a:path w="372110">
                  <a:moveTo>
                    <a:pt x="371497" y="0"/>
                  </a:moveTo>
                  <a:lnTo>
                    <a:pt x="0" y="0"/>
                  </a:lnTo>
                </a:path>
              </a:pathLst>
            </a:custGeom>
            <a:ln w="7813">
              <a:solidFill>
                <a:srgbClr val="000000"/>
              </a:solidFill>
            </a:ln>
          </p:spPr>
          <p:txBody>
            <a:bodyPr wrap="square" lIns="0" tIns="0" rIns="0" bIns="0" rtlCol="0"/>
            <a:lstStyle/>
            <a:p>
              <a:endParaRPr/>
            </a:p>
          </p:txBody>
        </p:sp>
        <p:sp>
          <p:nvSpPr>
            <p:cNvPr id="65" name="object 65"/>
            <p:cNvSpPr/>
            <p:nvPr/>
          </p:nvSpPr>
          <p:spPr>
            <a:xfrm>
              <a:off x="4325933" y="2656539"/>
              <a:ext cx="0" cy="332105"/>
            </a:xfrm>
            <a:custGeom>
              <a:avLst/>
              <a:gdLst/>
              <a:ahLst/>
              <a:cxnLst/>
              <a:rect l="l" t="t" r="r" b="b"/>
              <a:pathLst>
                <a:path h="332105">
                  <a:moveTo>
                    <a:pt x="0" y="0"/>
                  </a:moveTo>
                  <a:lnTo>
                    <a:pt x="0" y="331514"/>
                  </a:lnTo>
                </a:path>
              </a:pathLst>
            </a:custGeom>
            <a:ln w="6897">
              <a:solidFill>
                <a:srgbClr val="000000"/>
              </a:solidFill>
            </a:ln>
          </p:spPr>
          <p:txBody>
            <a:bodyPr wrap="square" lIns="0" tIns="0" rIns="0" bIns="0" rtlCol="0"/>
            <a:lstStyle/>
            <a:p>
              <a:endParaRPr/>
            </a:p>
          </p:txBody>
        </p:sp>
        <p:sp>
          <p:nvSpPr>
            <p:cNvPr id="66" name="object 66"/>
            <p:cNvSpPr/>
            <p:nvPr/>
          </p:nvSpPr>
          <p:spPr>
            <a:xfrm>
              <a:off x="4944759" y="2656582"/>
              <a:ext cx="372745" cy="332105"/>
            </a:xfrm>
            <a:custGeom>
              <a:avLst/>
              <a:gdLst/>
              <a:ahLst/>
              <a:cxnLst/>
              <a:rect l="l" t="t" r="r" b="b"/>
              <a:pathLst>
                <a:path w="372745" h="332105">
                  <a:moveTo>
                    <a:pt x="372481" y="0"/>
                  </a:moveTo>
                  <a:lnTo>
                    <a:pt x="0" y="0"/>
                  </a:lnTo>
                  <a:lnTo>
                    <a:pt x="0" y="331513"/>
                  </a:lnTo>
                  <a:lnTo>
                    <a:pt x="372481" y="331513"/>
                  </a:lnTo>
                  <a:lnTo>
                    <a:pt x="372481" y="0"/>
                  </a:lnTo>
                  <a:close/>
                </a:path>
              </a:pathLst>
            </a:custGeom>
            <a:solidFill>
              <a:srgbClr val="000000"/>
            </a:solidFill>
          </p:spPr>
          <p:txBody>
            <a:bodyPr wrap="square" lIns="0" tIns="0" rIns="0" bIns="0" rtlCol="0"/>
            <a:lstStyle/>
            <a:p>
              <a:endParaRPr/>
            </a:p>
          </p:txBody>
        </p:sp>
        <p:sp>
          <p:nvSpPr>
            <p:cNvPr id="67" name="object 67"/>
            <p:cNvSpPr/>
            <p:nvPr/>
          </p:nvSpPr>
          <p:spPr>
            <a:xfrm>
              <a:off x="4944767" y="2988051"/>
              <a:ext cx="372745" cy="0"/>
            </a:xfrm>
            <a:custGeom>
              <a:avLst/>
              <a:gdLst/>
              <a:ahLst/>
              <a:cxnLst/>
              <a:rect l="l" t="t" r="r" b="b"/>
              <a:pathLst>
                <a:path w="372745">
                  <a:moveTo>
                    <a:pt x="0" y="0"/>
                  </a:moveTo>
                  <a:lnTo>
                    <a:pt x="372482" y="0"/>
                  </a:lnTo>
                </a:path>
              </a:pathLst>
            </a:custGeom>
            <a:ln w="7813">
              <a:solidFill>
                <a:srgbClr val="000000"/>
              </a:solidFill>
            </a:ln>
          </p:spPr>
          <p:txBody>
            <a:bodyPr wrap="square" lIns="0" tIns="0" rIns="0" bIns="0" rtlCol="0"/>
            <a:lstStyle/>
            <a:p>
              <a:endParaRPr/>
            </a:p>
          </p:txBody>
        </p:sp>
        <p:sp>
          <p:nvSpPr>
            <p:cNvPr id="68" name="object 68"/>
            <p:cNvSpPr/>
            <p:nvPr/>
          </p:nvSpPr>
          <p:spPr>
            <a:xfrm>
              <a:off x="5317250" y="2656536"/>
              <a:ext cx="0" cy="332105"/>
            </a:xfrm>
            <a:custGeom>
              <a:avLst/>
              <a:gdLst/>
              <a:ahLst/>
              <a:cxnLst/>
              <a:rect l="l" t="t" r="r" b="b"/>
              <a:pathLst>
                <a:path h="332105">
                  <a:moveTo>
                    <a:pt x="0" y="331514"/>
                  </a:moveTo>
                  <a:lnTo>
                    <a:pt x="0" y="0"/>
                  </a:lnTo>
                </a:path>
              </a:pathLst>
            </a:custGeom>
            <a:ln w="6897">
              <a:solidFill>
                <a:srgbClr val="000000"/>
              </a:solidFill>
            </a:ln>
          </p:spPr>
          <p:txBody>
            <a:bodyPr wrap="square" lIns="0" tIns="0" rIns="0" bIns="0" rtlCol="0"/>
            <a:lstStyle/>
            <a:p>
              <a:endParaRPr/>
            </a:p>
          </p:txBody>
        </p:sp>
        <p:sp>
          <p:nvSpPr>
            <p:cNvPr id="69" name="object 69"/>
            <p:cNvSpPr/>
            <p:nvPr/>
          </p:nvSpPr>
          <p:spPr>
            <a:xfrm>
              <a:off x="4944767" y="2656535"/>
              <a:ext cx="372745" cy="0"/>
            </a:xfrm>
            <a:custGeom>
              <a:avLst/>
              <a:gdLst/>
              <a:ahLst/>
              <a:cxnLst/>
              <a:rect l="l" t="t" r="r" b="b"/>
              <a:pathLst>
                <a:path w="372745">
                  <a:moveTo>
                    <a:pt x="372482" y="0"/>
                  </a:moveTo>
                  <a:lnTo>
                    <a:pt x="0" y="0"/>
                  </a:lnTo>
                </a:path>
              </a:pathLst>
            </a:custGeom>
            <a:ln w="7813">
              <a:solidFill>
                <a:srgbClr val="000000"/>
              </a:solidFill>
            </a:ln>
          </p:spPr>
          <p:txBody>
            <a:bodyPr wrap="square" lIns="0" tIns="0" rIns="0" bIns="0" rtlCol="0"/>
            <a:lstStyle/>
            <a:p>
              <a:endParaRPr/>
            </a:p>
          </p:txBody>
        </p:sp>
        <p:sp>
          <p:nvSpPr>
            <p:cNvPr id="70" name="object 70"/>
            <p:cNvSpPr/>
            <p:nvPr/>
          </p:nvSpPr>
          <p:spPr>
            <a:xfrm>
              <a:off x="4944767" y="2656535"/>
              <a:ext cx="0" cy="332105"/>
            </a:xfrm>
            <a:custGeom>
              <a:avLst/>
              <a:gdLst/>
              <a:ahLst/>
              <a:cxnLst/>
              <a:rect l="l" t="t" r="r" b="b"/>
              <a:pathLst>
                <a:path h="332105">
                  <a:moveTo>
                    <a:pt x="0" y="0"/>
                  </a:moveTo>
                  <a:lnTo>
                    <a:pt x="0" y="331514"/>
                  </a:lnTo>
                </a:path>
              </a:pathLst>
            </a:custGeom>
            <a:ln w="6897">
              <a:solidFill>
                <a:srgbClr val="000000"/>
              </a:solidFill>
            </a:ln>
          </p:spPr>
          <p:txBody>
            <a:bodyPr wrap="square" lIns="0" tIns="0" rIns="0" bIns="0" rtlCol="0"/>
            <a:lstStyle/>
            <a:p>
              <a:endParaRPr/>
            </a:p>
          </p:txBody>
        </p:sp>
        <p:sp>
          <p:nvSpPr>
            <p:cNvPr id="71" name="object 71"/>
            <p:cNvSpPr/>
            <p:nvPr/>
          </p:nvSpPr>
          <p:spPr>
            <a:xfrm>
              <a:off x="5564578" y="2656581"/>
              <a:ext cx="372110" cy="99695"/>
            </a:xfrm>
            <a:custGeom>
              <a:avLst/>
              <a:gdLst/>
              <a:ahLst/>
              <a:cxnLst/>
              <a:rect l="l" t="t" r="r" b="b"/>
              <a:pathLst>
                <a:path w="372110" h="99694">
                  <a:moveTo>
                    <a:pt x="371497" y="0"/>
                  </a:moveTo>
                  <a:lnTo>
                    <a:pt x="0" y="0"/>
                  </a:lnTo>
                  <a:lnTo>
                    <a:pt x="0" y="99341"/>
                  </a:lnTo>
                  <a:lnTo>
                    <a:pt x="371497" y="99341"/>
                  </a:lnTo>
                  <a:lnTo>
                    <a:pt x="371497" y="0"/>
                  </a:lnTo>
                  <a:close/>
                </a:path>
              </a:pathLst>
            </a:custGeom>
            <a:solidFill>
              <a:srgbClr val="000000"/>
            </a:solidFill>
          </p:spPr>
          <p:txBody>
            <a:bodyPr wrap="square" lIns="0" tIns="0" rIns="0" bIns="0" rtlCol="0"/>
            <a:lstStyle/>
            <a:p>
              <a:endParaRPr/>
            </a:p>
          </p:txBody>
        </p:sp>
        <p:sp>
          <p:nvSpPr>
            <p:cNvPr id="72" name="object 72"/>
            <p:cNvSpPr/>
            <p:nvPr/>
          </p:nvSpPr>
          <p:spPr>
            <a:xfrm>
              <a:off x="5564586" y="2755876"/>
              <a:ext cx="372110" cy="0"/>
            </a:xfrm>
            <a:custGeom>
              <a:avLst/>
              <a:gdLst/>
              <a:ahLst/>
              <a:cxnLst/>
              <a:rect l="l" t="t" r="r" b="b"/>
              <a:pathLst>
                <a:path w="372110">
                  <a:moveTo>
                    <a:pt x="0" y="0"/>
                  </a:moveTo>
                  <a:lnTo>
                    <a:pt x="371497" y="0"/>
                  </a:lnTo>
                </a:path>
              </a:pathLst>
            </a:custGeom>
            <a:ln w="7813">
              <a:solidFill>
                <a:srgbClr val="000000"/>
              </a:solidFill>
            </a:ln>
          </p:spPr>
          <p:txBody>
            <a:bodyPr wrap="square" lIns="0" tIns="0" rIns="0" bIns="0" rtlCol="0"/>
            <a:lstStyle/>
            <a:p>
              <a:endParaRPr/>
            </a:p>
          </p:txBody>
        </p:sp>
        <p:sp>
          <p:nvSpPr>
            <p:cNvPr id="73" name="object 73"/>
            <p:cNvSpPr/>
            <p:nvPr/>
          </p:nvSpPr>
          <p:spPr>
            <a:xfrm>
              <a:off x="5936084" y="2656532"/>
              <a:ext cx="0" cy="99695"/>
            </a:xfrm>
            <a:custGeom>
              <a:avLst/>
              <a:gdLst/>
              <a:ahLst/>
              <a:cxnLst/>
              <a:rect l="l" t="t" r="r" b="b"/>
              <a:pathLst>
                <a:path h="99694">
                  <a:moveTo>
                    <a:pt x="0" y="99342"/>
                  </a:moveTo>
                  <a:lnTo>
                    <a:pt x="0" y="0"/>
                  </a:lnTo>
                </a:path>
              </a:pathLst>
            </a:custGeom>
            <a:ln w="6897">
              <a:solidFill>
                <a:srgbClr val="000000"/>
              </a:solidFill>
            </a:ln>
          </p:spPr>
          <p:txBody>
            <a:bodyPr wrap="square" lIns="0" tIns="0" rIns="0" bIns="0" rtlCol="0"/>
            <a:lstStyle/>
            <a:p>
              <a:endParaRPr/>
            </a:p>
          </p:txBody>
        </p:sp>
        <p:sp>
          <p:nvSpPr>
            <p:cNvPr id="74" name="object 74"/>
            <p:cNvSpPr/>
            <p:nvPr/>
          </p:nvSpPr>
          <p:spPr>
            <a:xfrm>
              <a:off x="5564586" y="2656532"/>
              <a:ext cx="372110" cy="0"/>
            </a:xfrm>
            <a:custGeom>
              <a:avLst/>
              <a:gdLst/>
              <a:ahLst/>
              <a:cxnLst/>
              <a:rect l="l" t="t" r="r" b="b"/>
              <a:pathLst>
                <a:path w="372110">
                  <a:moveTo>
                    <a:pt x="371497" y="0"/>
                  </a:moveTo>
                  <a:lnTo>
                    <a:pt x="0" y="0"/>
                  </a:lnTo>
                </a:path>
              </a:pathLst>
            </a:custGeom>
            <a:ln w="7813">
              <a:solidFill>
                <a:srgbClr val="000000"/>
              </a:solidFill>
            </a:ln>
          </p:spPr>
          <p:txBody>
            <a:bodyPr wrap="square" lIns="0" tIns="0" rIns="0" bIns="0" rtlCol="0"/>
            <a:lstStyle/>
            <a:p>
              <a:endParaRPr/>
            </a:p>
          </p:txBody>
        </p:sp>
        <p:sp>
          <p:nvSpPr>
            <p:cNvPr id="75" name="object 75"/>
            <p:cNvSpPr/>
            <p:nvPr/>
          </p:nvSpPr>
          <p:spPr>
            <a:xfrm>
              <a:off x="5564586" y="2656531"/>
              <a:ext cx="0" cy="99695"/>
            </a:xfrm>
            <a:custGeom>
              <a:avLst/>
              <a:gdLst/>
              <a:ahLst/>
              <a:cxnLst/>
              <a:rect l="l" t="t" r="r" b="b"/>
              <a:pathLst>
                <a:path h="99694">
                  <a:moveTo>
                    <a:pt x="0" y="0"/>
                  </a:moveTo>
                  <a:lnTo>
                    <a:pt x="0" y="99342"/>
                  </a:lnTo>
                </a:path>
              </a:pathLst>
            </a:custGeom>
            <a:ln w="6897">
              <a:solidFill>
                <a:srgbClr val="000000"/>
              </a:solidFill>
            </a:ln>
          </p:spPr>
          <p:txBody>
            <a:bodyPr wrap="square" lIns="0" tIns="0" rIns="0" bIns="0" rtlCol="0"/>
            <a:lstStyle/>
            <a:p>
              <a:endParaRPr/>
            </a:p>
          </p:txBody>
        </p:sp>
        <p:sp>
          <p:nvSpPr>
            <p:cNvPr id="76" name="object 76"/>
            <p:cNvSpPr/>
            <p:nvPr/>
          </p:nvSpPr>
          <p:spPr>
            <a:xfrm>
              <a:off x="1538224" y="2656530"/>
              <a:ext cx="7186930" cy="0"/>
            </a:xfrm>
            <a:custGeom>
              <a:avLst/>
              <a:gdLst/>
              <a:ahLst/>
              <a:cxnLst/>
              <a:rect l="l" t="t" r="r" b="b"/>
              <a:pathLst>
                <a:path w="7186930">
                  <a:moveTo>
                    <a:pt x="0" y="0"/>
                  </a:moveTo>
                  <a:lnTo>
                    <a:pt x="7186554" y="0"/>
                  </a:lnTo>
                </a:path>
              </a:pathLst>
            </a:custGeom>
            <a:ln w="11162">
              <a:solidFill>
                <a:srgbClr val="000000"/>
              </a:solidFill>
            </a:ln>
          </p:spPr>
          <p:txBody>
            <a:bodyPr wrap="square" lIns="0" tIns="0" rIns="0" bIns="0" rtlCol="0"/>
            <a:lstStyle/>
            <a:p>
              <a:endParaRPr/>
            </a:p>
          </p:txBody>
        </p:sp>
        <p:sp>
          <p:nvSpPr>
            <p:cNvPr id="77" name="object 77"/>
            <p:cNvSpPr/>
            <p:nvPr/>
          </p:nvSpPr>
          <p:spPr>
            <a:xfrm>
              <a:off x="6184397" y="2490265"/>
              <a:ext cx="372110" cy="166370"/>
            </a:xfrm>
            <a:custGeom>
              <a:avLst/>
              <a:gdLst/>
              <a:ahLst/>
              <a:cxnLst/>
              <a:rect l="l" t="t" r="r" b="b"/>
              <a:pathLst>
                <a:path w="372109" h="166369">
                  <a:moveTo>
                    <a:pt x="371496" y="0"/>
                  </a:moveTo>
                  <a:lnTo>
                    <a:pt x="0" y="0"/>
                  </a:lnTo>
                  <a:lnTo>
                    <a:pt x="0" y="166316"/>
                  </a:lnTo>
                  <a:lnTo>
                    <a:pt x="371496" y="166316"/>
                  </a:lnTo>
                  <a:lnTo>
                    <a:pt x="371496" y="0"/>
                  </a:lnTo>
                  <a:close/>
                </a:path>
              </a:pathLst>
            </a:custGeom>
            <a:solidFill>
              <a:srgbClr val="000000"/>
            </a:solidFill>
          </p:spPr>
          <p:txBody>
            <a:bodyPr wrap="square" lIns="0" tIns="0" rIns="0" bIns="0" rtlCol="0"/>
            <a:lstStyle/>
            <a:p>
              <a:endParaRPr/>
            </a:p>
          </p:txBody>
        </p:sp>
        <p:sp>
          <p:nvSpPr>
            <p:cNvPr id="78" name="object 78"/>
            <p:cNvSpPr/>
            <p:nvPr/>
          </p:nvSpPr>
          <p:spPr>
            <a:xfrm>
              <a:off x="6184406" y="2656528"/>
              <a:ext cx="372110" cy="0"/>
            </a:xfrm>
            <a:custGeom>
              <a:avLst/>
              <a:gdLst/>
              <a:ahLst/>
              <a:cxnLst/>
              <a:rect l="l" t="t" r="r" b="b"/>
              <a:pathLst>
                <a:path w="372109">
                  <a:moveTo>
                    <a:pt x="0" y="0"/>
                  </a:moveTo>
                  <a:lnTo>
                    <a:pt x="371497" y="0"/>
                  </a:lnTo>
                </a:path>
              </a:pathLst>
            </a:custGeom>
            <a:ln w="7813">
              <a:solidFill>
                <a:srgbClr val="000000"/>
              </a:solidFill>
            </a:ln>
          </p:spPr>
          <p:txBody>
            <a:bodyPr wrap="square" lIns="0" tIns="0" rIns="0" bIns="0" rtlCol="0"/>
            <a:lstStyle/>
            <a:p>
              <a:endParaRPr/>
            </a:p>
          </p:txBody>
        </p:sp>
        <p:sp>
          <p:nvSpPr>
            <p:cNvPr id="79" name="object 79"/>
            <p:cNvSpPr/>
            <p:nvPr/>
          </p:nvSpPr>
          <p:spPr>
            <a:xfrm>
              <a:off x="6555903" y="2490212"/>
              <a:ext cx="0" cy="166370"/>
            </a:xfrm>
            <a:custGeom>
              <a:avLst/>
              <a:gdLst/>
              <a:ahLst/>
              <a:cxnLst/>
              <a:rect l="l" t="t" r="r" b="b"/>
              <a:pathLst>
                <a:path h="166369">
                  <a:moveTo>
                    <a:pt x="0" y="166315"/>
                  </a:moveTo>
                  <a:lnTo>
                    <a:pt x="0" y="0"/>
                  </a:lnTo>
                </a:path>
              </a:pathLst>
            </a:custGeom>
            <a:ln w="6897">
              <a:solidFill>
                <a:srgbClr val="000000"/>
              </a:solidFill>
            </a:ln>
          </p:spPr>
          <p:txBody>
            <a:bodyPr wrap="square" lIns="0" tIns="0" rIns="0" bIns="0" rtlCol="0"/>
            <a:lstStyle/>
            <a:p>
              <a:endParaRPr/>
            </a:p>
          </p:txBody>
        </p:sp>
        <p:sp>
          <p:nvSpPr>
            <p:cNvPr id="80" name="object 80"/>
            <p:cNvSpPr/>
            <p:nvPr/>
          </p:nvSpPr>
          <p:spPr>
            <a:xfrm>
              <a:off x="6184406" y="2490212"/>
              <a:ext cx="372110" cy="0"/>
            </a:xfrm>
            <a:custGeom>
              <a:avLst/>
              <a:gdLst/>
              <a:ahLst/>
              <a:cxnLst/>
              <a:rect l="l" t="t" r="r" b="b"/>
              <a:pathLst>
                <a:path w="372109">
                  <a:moveTo>
                    <a:pt x="371497" y="0"/>
                  </a:moveTo>
                  <a:lnTo>
                    <a:pt x="0" y="0"/>
                  </a:lnTo>
                </a:path>
              </a:pathLst>
            </a:custGeom>
            <a:ln w="7813">
              <a:solidFill>
                <a:srgbClr val="000000"/>
              </a:solidFill>
            </a:ln>
          </p:spPr>
          <p:txBody>
            <a:bodyPr wrap="square" lIns="0" tIns="0" rIns="0" bIns="0" rtlCol="0"/>
            <a:lstStyle/>
            <a:p>
              <a:endParaRPr/>
            </a:p>
          </p:txBody>
        </p:sp>
        <p:sp>
          <p:nvSpPr>
            <p:cNvPr id="81" name="object 81"/>
            <p:cNvSpPr/>
            <p:nvPr/>
          </p:nvSpPr>
          <p:spPr>
            <a:xfrm>
              <a:off x="6184406" y="2490211"/>
              <a:ext cx="0" cy="166370"/>
            </a:xfrm>
            <a:custGeom>
              <a:avLst/>
              <a:gdLst/>
              <a:ahLst/>
              <a:cxnLst/>
              <a:rect l="l" t="t" r="r" b="b"/>
              <a:pathLst>
                <a:path h="166369">
                  <a:moveTo>
                    <a:pt x="0" y="0"/>
                  </a:moveTo>
                  <a:lnTo>
                    <a:pt x="0" y="166315"/>
                  </a:lnTo>
                </a:path>
              </a:pathLst>
            </a:custGeom>
            <a:ln w="6897">
              <a:solidFill>
                <a:srgbClr val="000000"/>
              </a:solidFill>
            </a:ln>
          </p:spPr>
          <p:txBody>
            <a:bodyPr wrap="square" lIns="0" tIns="0" rIns="0" bIns="0" rtlCol="0"/>
            <a:lstStyle/>
            <a:p>
              <a:endParaRPr/>
            </a:p>
          </p:txBody>
        </p:sp>
        <p:sp>
          <p:nvSpPr>
            <p:cNvPr id="82" name="object 82"/>
            <p:cNvSpPr/>
            <p:nvPr/>
          </p:nvSpPr>
          <p:spPr>
            <a:xfrm>
              <a:off x="6804217" y="2273722"/>
              <a:ext cx="372110" cy="382905"/>
            </a:xfrm>
            <a:custGeom>
              <a:avLst/>
              <a:gdLst/>
              <a:ahLst/>
              <a:cxnLst/>
              <a:rect l="l" t="t" r="r" b="b"/>
              <a:pathLst>
                <a:path w="372109" h="382905">
                  <a:moveTo>
                    <a:pt x="371496" y="0"/>
                  </a:moveTo>
                  <a:lnTo>
                    <a:pt x="0" y="0"/>
                  </a:lnTo>
                  <a:lnTo>
                    <a:pt x="0" y="382859"/>
                  </a:lnTo>
                  <a:lnTo>
                    <a:pt x="371496" y="382859"/>
                  </a:lnTo>
                  <a:lnTo>
                    <a:pt x="371496" y="0"/>
                  </a:lnTo>
                  <a:close/>
                </a:path>
              </a:pathLst>
            </a:custGeom>
            <a:solidFill>
              <a:srgbClr val="000000"/>
            </a:solidFill>
          </p:spPr>
          <p:txBody>
            <a:bodyPr wrap="square" lIns="0" tIns="0" rIns="0" bIns="0" rtlCol="0"/>
            <a:lstStyle/>
            <a:p>
              <a:endParaRPr/>
            </a:p>
          </p:txBody>
        </p:sp>
        <p:sp>
          <p:nvSpPr>
            <p:cNvPr id="83" name="object 83"/>
            <p:cNvSpPr/>
            <p:nvPr/>
          </p:nvSpPr>
          <p:spPr>
            <a:xfrm>
              <a:off x="6804225" y="2656525"/>
              <a:ext cx="372110" cy="0"/>
            </a:xfrm>
            <a:custGeom>
              <a:avLst/>
              <a:gdLst/>
              <a:ahLst/>
              <a:cxnLst/>
              <a:rect l="l" t="t" r="r" b="b"/>
              <a:pathLst>
                <a:path w="372109">
                  <a:moveTo>
                    <a:pt x="0" y="0"/>
                  </a:moveTo>
                  <a:lnTo>
                    <a:pt x="371497" y="0"/>
                  </a:lnTo>
                </a:path>
              </a:pathLst>
            </a:custGeom>
            <a:ln w="7813">
              <a:solidFill>
                <a:srgbClr val="000000"/>
              </a:solidFill>
            </a:ln>
          </p:spPr>
          <p:txBody>
            <a:bodyPr wrap="square" lIns="0" tIns="0" rIns="0" bIns="0" rtlCol="0"/>
            <a:lstStyle/>
            <a:p>
              <a:endParaRPr/>
            </a:p>
          </p:txBody>
        </p:sp>
        <p:sp>
          <p:nvSpPr>
            <p:cNvPr id="84" name="object 84"/>
            <p:cNvSpPr/>
            <p:nvPr/>
          </p:nvSpPr>
          <p:spPr>
            <a:xfrm>
              <a:off x="7175723" y="2273663"/>
              <a:ext cx="0" cy="382905"/>
            </a:xfrm>
            <a:custGeom>
              <a:avLst/>
              <a:gdLst/>
              <a:ahLst/>
              <a:cxnLst/>
              <a:rect l="l" t="t" r="r" b="b"/>
              <a:pathLst>
                <a:path h="382905">
                  <a:moveTo>
                    <a:pt x="0" y="382860"/>
                  </a:moveTo>
                  <a:lnTo>
                    <a:pt x="0" y="0"/>
                  </a:lnTo>
                </a:path>
              </a:pathLst>
            </a:custGeom>
            <a:ln w="6897">
              <a:solidFill>
                <a:srgbClr val="000000"/>
              </a:solidFill>
            </a:ln>
          </p:spPr>
          <p:txBody>
            <a:bodyPr wrap="square" lIns="0" tIns="0" rIns="0" bIns="0" rtlCol="0"/>
            <a:lstStyle/>
            <a:p>
              <a:endParaRPr/>
            </a:p>
          </p:txBody>
        </p:sp>
        <p:sp>
          <p:nvSpPr>
            <p:cNvPr id="85" name="object 85"/>
            <p:cNvSpPr/>
            <p:nvPr/>
          </p:nvSpPr>
          <p:spPr>
            <a:xfrm>
              <a:off x="6804225" y="2273663"/>
              <a:ext cx="372110" cy="0"/>
            </a:xfrm>
            <a:custGeom>
              <a:avLst/>
              <a:gdLst/>
              <a:ahLst/>
              <a:cxnLst/>
              <a:rect l="l" t="t" r="r" b="b"/>
              <a:pathLst>
                <a:path w="372109">
                  <a:moveTo>
                    <a:pt x="371497" y="0"/>
                  </a:moveTo>
                  <a:lnTo>
                    <a:pt x="0" y="0"/>
                  </a:lnTo>
                </a:path>
              </a:pathLst>
            </a:custGeom>
            <a:ln w="7813">
              <a:solidFill>
                <a:srgbClr val="000000"/>
              </a:solidFill>
            </a:ln>
          </p:spPr>
          <p:txBody>
            <a:bodyPr wrap="square" lIns="0" tIns="0" rIns="0" bIns="0" rtlCol="0"/>
            <a:lstStyle/>
            <a:p>
              <a:endParaRPr/>
            </a:p>
          </p:txBody>
        </p:sp>
        <p:sp>
          <p:nvSpPr>
            <p:cNvPr id="86" name="object 86"/>
            <p:cNvSpPr/>
            <p:nvPr/>
          </p:nvSpPr>
          <p:spPr>
            <a:xfrm>
              <a:off x="6804225" y="2273662"/>
              <a:ext cx="0" cy="382905"/>
            </a:xfrm>
            <a:custGeom>
              <a:avLst/>
              <a:gdLst/>
              <a:ahLst/>
              <a:cxnLst/>
              <a:rect l="l" t="t" r="r" b="b"/>
              <a:pathLst>
                <a:path h="382905">
                  <a:moveTo>
                    <a:pt x="0" y="0"/>
                  </a:moveTo>
                  <a:lnTo>
                    <a:pt x="0" y="382860"/>
                  </a:lnTo>
                </a:path>
              </a:pathLst>
            </a:custGeom>
            <a:ln w="6897">
              <a:solidFill>
                <a:srgbClr val="000000"/>
              </a:solidFill>
            </a:ln>
          </p:spPr>
          <p:txBody>
            <a:bodyPr wrap="square" lIns="0" tIns="0" rIns="0" bIns="0" rtlCol="0"/>
            <a:lstStyle/>
            <a:p>
              <a:endParaRPr/>
            </a:p>
          </p:txBody>
        </p:sp>
        <p:sp>
          <p:nvSpPr>
            <p:cNvPr id="87" name="object 87"/>
            <p:cNvSpPr/>
            <p:nvPr/>
          </p:nvSpPr>
          <p:spPr>
            <a:xfrm>
              <a:off x="7423051" y="1617389"/>
              <a:ext cx="372110" cy="1039494"/>
            </a:xfrm>
            <a:custGeom>
              <a:avLst/>
              <a:gdLst/>
              <a:ahLst/>
              <a:cxnLst/>
              <a:rect l="l" t="t" r="r" b="b"/>
              <a:pathLst>
                <a:path w="372109" h="1039494">
                  <a:moveTo>
                    <a:pt x="371498" y="0"/>
                  </a:moveTo>
                  <a:lnTo>
                    <a:pt x="0" y="0"/>
                  </a:lnTo>
                  <a:lnTo>
                    <a:pt x="0" y="1039192"/>
                  </a:lnTo>
                  <a:lnTo>
                    <a:pt x="371498" y="1039192"/>
                  </a:lnTo>
                  <a:lnTo>
                    <a:pt x="371498" y="0"/>
                  </a:lnTo>
                  <a:close/>
                </a:path>
              </a:pathLst>
            </a:custGeom>
            <a:solidFill>
              <a:srgbClr val="000000"/>
            </a:solidFill>
          </p:spPr>
          <p:txBody>
            <a:bodyPr wrap="square" lIns="0" tIns="0" rIns="0" bIns="0" rtlCol="0"/>
            <a:lstStyle/>
            <a:p>
              <a:endParaRPr/>
            </a:p>
          </p:txBody>
        </p:sp>
        <p:sp>
          <p:nvSpPr>
            <p:cNvPr id="88" name="object 88"/>
            <p:cNvSpPr/>
            <p:nvPr/>
          </p:nvSpPr>
          <p:spPr>
            <a:xfrm>
              <a:off x="7423059" y="2656521"/>
              <a:ext cx="372110" cy="0"/>
            </a:xfrm>
            <a:custGeom>
              <a:avLst/>
              <a:gdLst/>
              <a:ahLst/>
              <a:cxnLst/>
              <a:rect l="l" t="t" r="r" b="b"/>
              <a:pathLst>
                <a:path w="372109">
                  <a:moveTo>
                    <a:pt x="0" y="0"/>
                  </a:moveTo>
                  <a:lnTo>
                    <a:pt x="371497" y="0"/>
                  </a:lnTo>
                </a:path>
              </a:pathLst>
            </a:custGeom>
            <a:ln w="7813">
              <a:solidFill>
                <a:srgbClr val="000000"/>
              </a:solidFill>
            </a:ln>
          </p:spPr>
          <p:txBody>
            <a:bodyPr wrap="square" lIns="0" tIns="0" rIns="0" bIns="0" rtlCol="0"/>
            <a:lstStyle/>
            <a:p>
              <a:endParaRPr/>
            </a:p>
          </p:txBody>
        </p:sp>
        <p:sp>
          <p:nvSpPr>
            <p:cNvPr id="89" name="object 89"/>
            <p:cNvSpPr/>
            <p:nvPr/>
          </p:nvSpPr>
          <p:spPr>
            <a:xfrm>
              <a:off x="7794556" y="1617328"/>
              <a:ext cx="0" cy="1039494"/>
            </a:xfrm>
            <a:custGeom>
              <a:avLst/>
              <a:gdLst/>
              <a:ahLst/>
              <a:cxnLst/>
              <a:rect l="l" t="t" r="r" b="b"/>
              <a:pathLst>
                <a:path h="1039494">
                  <a:moveTo>
                    <a:pt x="0" y="1039192"/>
                  </a:moveTo>
                  <a:lnTo>
                    <a:pt x="0" y="0"/>
                  </a:lnTo>
                </a:path>
              </a:pathLst>
            </a:custGeom>
            <a:ln w="6897">
              <a:solidFill>
                <a:srgbClr val="000000"/>
              </a:solidFill>
            </a:ln>
          </p:spPr>
          <p:txBody>
            <a:bodyPr wrap="square" lIns="0" tIns="0" rIns="0" bIns="0" rtlCol="0"/>
            <a:lstStyle/>
            <a:p>
              <a:endParaRPr/>
            </a:p>
          </p:txBody>
        </p:sp>
        <p:sp>
          <p:nvSpPr>
            <p:cNvPr id="90" name="object 90"/>
            <p:cNvSpPr/>
            <p:nvPr/>
          </p:nvSpPr>
          <p:spPr>
            <a:xfrm>
              <a:off x="7423059" y="1617327"/>
              <a:ext cx="372110" cy="0"/>
            </a:xfrm>
            <a:custGeom>
              <a:avLst/>
              <a:gdLst/>
              <a:ahLst/>
              <a:cxnLst/>
              <a:rect l="l" t="t" r="r" b="b"/>
              <a:pathLst>
                <a:path w="372109">
                  <a:moveTo>
                    <a:pt x="371497" y="0"/>
                  </a:moveTo>
                  <a:lnTo>
                    <a:pt x="0" y="0"/>
                  </a:lnTo>
                </a:path>
              </a:pathLst>
            </a:custGeom>
            <a:ln w="7813">
              <a:solidFill>
                <a:srgbClr val="000000"/>
              </a:solidFill>
            </a:ln>
          </p:spPr>
          <p:txBody>
            <a:bodyPr wrap="square" lIns="0" tIns="0" rIns="0" bIns="0" rtlCol="0"/>
            <a:lstStyle/>
            <a:p>
              <a:endParaRPr/>
            </a:p>
          </p:txBody>
        </p:sp>
        <p:sp>
          <p:nvSpPr>
            <p:cNvPr id="91" name="object 91"/>
            <p:cNvSpPr/>
            <p:nvPr/>
          </p:nvSpPr>
          <p:spPr>
            <a:xfrm>
              <a:off x="7423059" y="1617326"/>
              <a:ext cx="0" cy="1039494"/>
            </a:xfrm>
            <a:custGeom>
              <a:avLst/>
              <a:gdLst/>
              <a:ahLst/>
              <a:cxnLst/>
              <a:rect l="l" t="t" r="r" b="b"/>
              <a:pathLst>
                <a:path h="1039494">
                  <a:moveTo>
                    <a:pt x="0" y="0"/>
                  </a:moveTo>
                  <a:lnTo>
                    <a:pt x="0" y="1039192"/>
                  </a:lnTo>
                </a:path>
              </a:pathLst>
            </a:custGeom>
            <a:ln w="6897">
              <a:solidFill>
                <a:srgbClr val="000000"/>
              </a:solidFill>
            </a:ln>
          </p:spPr>
          <p:txBody>
            <a:bodyPr wrap="square" lIns="0" tIns="0" rIns="0" bIns="0" rtlCol="0"/>
            <a:lstStyle/>
            <a:p>
              <a:endParaRPr/>
            </a:p>
          </p:txBody>
        </p:sp>
        <p:sp>
          <p:nvSpPr>
            <p:cNvPr id="92" name="object 92"/>
            <p:cNvSpPr/>
            <p:nvPr/>
          </p:nvSpPr>
          <p:spPr>
            <a:xfrm>
              <a:off x="8042870" y="978916"/>
              <a:ext cx="372110" cy="1677670"/>
            </a:xfrm>
            <a:custGeom>
              <a:avLst/>
              <a:gdLst/>
              <a:ahLst/>
              <a:cxnLst/>
              <a:rect l="l" t="t" r="r" b="b"/>
              <a:pathLst>
                <a:path w="372109" h="1677670">
                  <a:moveTo>
                    <a:pt x="371495" y="0"/>
                  </a:moveTo>
                  <a:lnTo>
                    <a:pt x="0" y="0"/>
                  </a:lnTo>
                  <a:lnTo>
                    <a:pt x="0" y="1677664"/>
                  </a:lnTo>
                  <a:lnTo>
                    <a:pt x="371495" y="1677664"/>
                  </a:lnTo>
                  <a:lnTo>
                    <a:pt x="371495" y="0"/>
                  </a:lnTo>
                  <a:close/>
                </a:path>
              </a:pathLst>
            </a:custGeom>
            <a:solidFill>
              <a:srgbClr val="000000"/>
            </a:solidFill>
          </p:spPr>
          <p:txBody>
            <a:bodyPr wrap="square" lIns="0" tIns="0" rIns="0" bIns="0" rtlCol="0"/>
            <a:lstStyle/>
            <a:p>
              <a:endParaRPr/>
            </a:p>
          </p:txBody>
        </p:sp>
        <p:sp>
          <p:nvSpPr>
            <p:cNvPr id="93" name="object 93"/>
            <p:cNvSpPr/>
            <p:nvPr/>
          </p:nvSpPr>
          <p:spPr>
            <a:xfrm>
              <a:off x="8042878" y="2656517"/>
              <a:ext cx="372110" cy="0"/>
            </a:xfrm>
            <a:custGeom>
              <a:avLst/>
              <a:gdLst/>
              <a:ahLst/>
              <a:cxnLst/>
              <a:rect l="l" t="t" r="r" b="b"/>
              <a:pathLst>
                <a:path w="372109">
                  <a:moveTo>
                    <a:pt x="0" y="0"/>
                  </a:moveTo>
                  <a:lnTo>
                    <a:pt x="371497" y="0"/>
                  </a:lnTo>
                </a:path>
              </a:pathLst>
            </a:custGeom>
            <a:ln w="7813">
              <a:solidFill>
                <a:srgbClr val="000000"/>
              </a:solidFill>
            </a:ln>
          </p:spPr>
          <p:txBody>
            <a:bodyPr wrap="square" lIns="0" tIns="0" rIns="0" bIns="0" rtlCol="0"/>
            <a:lstStyle/>
            <a:p>
              <a:endParaRPr/>
            </a:p>
          </p:txBody>
        </p:sp>
        <p:sp>
          <p:nvSpPr>
            <p:cNvPr id="94" name="object 94"/>
            <p:cNvSpPr/>
            <p:nvPr/>
          </p:nvSpPr>
          <p:spPr>
            <a:xfrm>
              <a:off x="8414376" y="978851"/>
              <a:ext cx="0" cy="1677670"/>
            </a:xfrm>
            <a:custGeom>
              <a:avLst/>
              <a:gdLst/>
              <a:ahLst/>
              <a:cxnLst/>
              <a:rect l="l" t="t" r="r" b="b"/>
              <a:pathLst>
                <a:path h="1677670">
                  <a:moveTo>
                    <a:pt x="0" y="1677664"/>
                  </a:moveTo>
                  <a:lnTo>
                    <a:pt x="0" y="0"/>
                  </a:lnTo>
                </a:path>
              </a:pathLst>
            </a:custGeom>
            <a:ln w="6897">
              <a:solidFill>
                <a:srgbClr val="000000"/>
              </a:solidFill>
            </a:ln>
          </p:spPr>
          <p:txBody>
            <a:bodyPr wrap="square" lIns="0" tIns="0" rIns="0" bIns="0" rtlCol="0"/>
            <a:lstStyle/>
            <a:p>
              <a:endParaRPr/>
            </a:p>
          </p:txBody>
        </p:sp>
        <p:sp>
          <p:nvSpPr>
            <p:cNvPr id="95" name="object 95"/>
            <p:cNvSpPr/>
            <p:nvPr/>
          </p:nvSpPr>
          <p:spPr>
            <a:xfrm>
              <a:off x="8042878" y="978851"/>
              <a:ext cx="372110" cy="0"/>
            </a:xfrm>
            <a:custGeom>
              <a:avLst/>
              <a:gdLst/>
              <a:ahLst/>
              <a:cxnLst/>
              <a:rect l="l" t="t" r="r" b="b"/>
              <a:pathLst>
                <a:path w="372109">
                  <a:moveTo>
                    <a:pt x="371497" y="0"/>
                  </a:moveTo>
                  <a:lnTo>
                    <a:pt x="0" y="0"/>
                  </a:lnTo>
                </a:path>
              </a:pathLst>
            </a:custGeom>
            <a:ln w="7813">
              <a:solidFill>
                <a:srgbClr val="000000"/>
              </a:solidFill>
            </a:ln>
          </p:spPr>
          <p:txBody>
            <a:bodyPr wrap="square" lIns="0" tIns="0" rIns="0" bIns="0" rtlCol="0"/>
            <a:lstStyle/>
            <a:p>
              <a:endParaRPr/>
            </a:p>
          </p:txBody>
        </p:sp>
        <p:sp>
          <p:nvSpPr>
            <p:cNvPr id="96" name="object 96"/>
            <p:cNvSpPr/>
            <p:nvPr/>
          </p:nvSpPr>
          <p:spPr>
            <a:xfrm>
              <a:off x="8042878" y="978850"/>
              <a:ext cx="0" cy="1677670"/>
            </a:xfrm>
            <a:custGeom>
              <a:avLst/>
              <a:gdLst/>
              <a:ahLst/>
              <a:cxnLst/>
              <a:rect l="l" t="t" r="r" b="b"/>
              <a:pathLst>
                <a:path h="1677670">
                  <a:moveTo>
                    <a:pt x="0" y="0"/>
                  </a:moveTo>
                  <a:lnTo>
                    <a:pt x="0" y="1677664"/>
                  </a:lnTo>
                </a:path>
              </a:pathLst>
            </a:custGeom>
            <a:ln w="6897">
              <a:solidFill>
                <a:srgbClr val="000000"/>
              </a:solidFill>
            </a:ln>
          </p:spPr>
          <p:txBody>
            <a:bodyPr wrap="square" lIns="0" tIns="0" rIns="0" bIns="0" rtlCol="0"/>
            <a:lstStyle/>
            <a:p>
              <a:endParaRPr/>
            </a:p>
          </p:txBody>
        </p:sp>
        <p:sp>
          <p:nvSpPr>
            <p:cNvPr id="97" name="object 97"/>
            <p:cNvSpPr/>
            <p:nvPr/>
          </p:nvSpPr>
          <p:spPr>
            <a:xfrm>
              <a:off x="1538224" y="2656514"/>
              <a:ext cx="7186930" cy="0"/>
            </a:xfrm>
            <a:custGeom>
              <a:avLst/>
              <a:gdLst/>
              <a:ahLst/>
              <a:cxnLst/>
              <a:rect l="l" t="t" r="r" b="b"/>
              <a:pathLst>
                <a:path w="7186930">
                  <a:moveTo>
                    <a:pt x="0" y="0"/>
                  </a:moveTo>
                  <a:lnTo>
                    <a:pt x="7186554" y="0"/>
                  </a:lnTo>
                </a:path>
              </a:pathLst>
            </a:custGeom>
            <a:ln w="11162">
              <a:solidFill>
                <a:srgbClr val="000000"/>
              </a:solidFill>
            </a:ln>
          </p:spPr>
          <p:txBody>
            <a:bodyPr wrap="square" lIns="0" tIns="0" rIns="0" bIns="0" rtlCol="0"/>
            <a:lstStyle/>
            <a:p>
              <a:endParaRPr/>
            </a:p>
          </p:txBody>
        </p:sp>
        <p:sp>
          <p:nvSpPr>
            <p:cNvPr id="98" name="object 98"/>
            <p:cNvSpPr/>
            <p:nvPr/>
          </p:nvSpPr>
          <p:spPr>
            <a:xfrm>
              <a:off x="3796771" y="6579993"/>
              <a:ext cx="1149350" cy="254635"/>
            </a:xfrm>
            <a:custGeom>
              <a:avLst/>
              <a:gdLst/>
              <a:ahLst/>
              <a:cxnLst/>
              <a:rect l="l" t="t" r="r" b="b"/>
              <a:pathLst>
                <a:path w="1149350" h="254634">
                  <a:moveTo>
                    <a:pt x="574490" y="0"/>
                  </a:moveTo>
                  <a:lnTo>
                    <a:pt x="502058" y="984"/>
                  </a:lnTo>
                  <a:lnTo>
                    <a:pt x="432415" y="3861"/>
                  </a:lnTo>
                  <a:lnTo>
                    <a:pt x="366084" y="8514"/>
                  </a:lnTo>
                  <a:lnTo>
                    <a:pt x="303588" y="14827"/>
                  </a:lnTo>
                  <a:lnTo>
                    <a:pt x="245450" y="22685"/>
                  </a:lnTo>
                  <a:lnTo>
                    <a:pt x="192194" y="31971"/>
                  </a:lnTo>
                  <a:lnTo>
                    <a:pt x="144341" y="42570"/>
                  </a:lnTo>
                  <a:lnTo>
                    <a:pt x="102416" y="54366"/>
                  </a:lnTo>
                  <a:lnTo>
                    <a:pt x="38438" y="81086"/>
                  </a:lnTo>
                  <a:lnTo>
                    <a:pt x="4445" y="111204"/>
                  </a:lnTo>
                  <a:lnTo>
                    <a:pt x="0" y="127248"/>
                  </a:lnTo>
                  <a:lnTo>
                    <a:pt x="4445" y="143291"/>
                  </a:lnTo>
                  <a:lnTo>
                    <a:pt x="38438" y="173409"/>
                  </a:lnTo>
                  <a:lnTo>
                    <a:pt x="102416" y="200129"/>
                  </a:lnTo>
                  <a:lnTo>
                    <a:pt x="144341" y="211925"/>
                  </a:lnTo>
                  <a:lnTo>
                    <a:pt x="192194" y="222524"/>
                  </a:lnTo>
                  <a:lnTo>
                    <a:pt x="245450" y="231810"/>
                  </a:lnTo>
                  <a:lnTo>
                    <a:pt x="303588" y="239668"/>
                  </a:lnTo>
                  <a:lnTo>
                    <a:pt x="366084" y="245981"/>
                  </a:lnTo>
                  <a:lnTo>
                    <a:pt x="432415" y="250634"/>
                  </a:lnTo>
                  <a:lnTo>
                    <a:pt x="502058" y="253511"/>
                  </a:lnTo>
                  <a:lnTo>
                    <a:pt x="574490" y="254496"/>
                  </a:lnTo>
                  <a:lnTo>
                    <a:pt x="646923" y="253511"/>
                  </a:lnTo>
                  <a:lnTo>
                    <a:pt x="716566" y="250634"/>
                  </a:lnTo>
                  <a:lnTo>
                    <a:pt x="782897" y="245981"/>
                  </a:lnTo>
                  <a:lnTo>
                    <a:pt x="845393" y="239668"/>
                  </a:lnTo>
                  <a:lnTo>
                    <a:pt x="903530" y="231810"/>
                  </a:lnTo>
                  <a:lnTo>
                    <a:pt x="956787" y="222524"/>
                  </a:lnTo>
                  <a:lnTo>
                    <a:pt x="1004639" y="211925"/>
                  </a:lnTo>
                  <a:lnTo>
                    <a:pt x="1046565" y="200129"/>
                  </a:lnTo>
                  <a:lnTo>
                    <a:pt x="1110542" y="173409"/>
                  </a:lnTo>
                  <a:lnTo>
                    <a:pt x="1144536" y="143291"/>
                  </a:lnTo>
                  <a:lnTo>
                    <a:pt x="1148981" y="127248"/>
                  </a:lnTo>
                  <a:lnTo>
                    <a:pt x="1144536" y="111204"/>
                  </a:lnTo>
                  <a:lnTo>
                    <a:pt x="1110542" y="81086"/>
                  </a:lnTo>
                  <a:lnTo>
                    <a:pt x="1046565" y="54366"/>
                  </a:lnTo>
                  <a:lnTo>
                    <a:pt x="1004639" y="42570"/>
                  </a:lnTo>
                  <a:lnTo>
                    <a:pt x="956787" y="31971"/>
                  </a:lnTo>
                  <a:lnTo>
                    <a:pt x="903530" y="22685"/>
                  </a:lnTo>
                  <a:lnTo>
                    <a:pt x="845393" y="14827"/>
                  </a:lnTo>
                  <a:lnTo>
                    <a:pt x="782897" y="8514"/>
                  </a:lnTo>
                  <a:lnTo>
                    <a:pt x="716566" y="3861"/>
                  </a:lnTo>
                  <a:lnTo>
                    <a:pt x="646923" y="984"/>
                  </a:lnTo>
                  <a:lnTo>
                    <a:pt x="574490" y="0"/>
                  </a:lnTo>
                  <a:close/>
                </a:path>
              </a:pathLst>
            </a:custGeom>
            <a:solidFill>
              <a:srgbClr val="FFFFFF"/>
            </a:solidFill>
          </p:spPr>
          <p:txBody>
            <a:bodyPr wrap="square" lIns="0" tIns="0" rIns="0" bIns="0" rtlCol="0"/>
            <a:lstStyle/>
            <a:p>
              <a:endParaRPr/>
            </a:p>
          </p:txBody>
        </p:sp>
        <p:sp>
          <p:nvSpPr>
            <p:cNvPr id="99" name="object 99"/>
            <p:cNvSpPr/>
            <p:nvPr/>
          </p:nvSpPr>
          <p:spPr>
            <a:xfrm>
              <a:off x="3796771" y="6579993"/>
              <a:ext cx="1149350" cy="254635"/>
            </a:xfrm>
            <a:custGeom>
              <a:avLst/>
              <a:gdLst/>
              <a:ahLst/>
              <a:cxnLst/>
              <a:rect l="l" t="t" r="r" b="b"/>
              <a:pathLst>
                <a:path w="1149350" h="254634">
                  <a:moveTo>
                    <a:pt x="0" y="127248"/>
                  </a:moveTo>
                  <a:lnTo>
                    <a:pt x="38438" y="81086"/>
                  </a:lnTo>
                  <a:lnTo>
                    <a:pt x="102416" y="54366"/>
                  </a:lnTo>
                  <a:lnTo>
                    <a:pt x="144341" y="42570"/>
                  </a:lnTo>
                  <a:lnTo>
                    <a:pt x="192194" y="31971"/>
                  </a:lnTo>
                  <a:lnTo>
                    <a:pt x="245450" y="22685"/>
                  </a:lnTo>
                  <a:lnTo>
                    <a:pt x="303588" y="14827"/>
                  </a:lnTo>
                  <a:lnTo>
                    <a:pt x="366084" y="8514"/>
                  </a:lnTo>
                  <a:lnTo>
                    <a:pt x="432415" y="3861"/>
                  </a:lnTo>
                  <a:lnTo>
                    <a:pt x="502058" y="984"/>
                  </a:lnTo>
                  <a:lnTo>
                    <a:pt x="574490" y="0"/>
                  </a:lnTo>
                  <a:lnTo>
                    <a:pt x="646923" y="984"/>
                  </a:lnTo>
                  <a:lnTo>
                    <a:pt x="716566" y="3861"/>
                  </a:lnTo>
                  <a:lnTo>
                    <a:pt x="782897" y="8514"/>
                  </a:lnTo>
                  <a:lnTo>
                    <a:pt x="845393" y="14827"/>
                  </a:lnTo>
                  <a:lnTo>
                    <a:pt x="903530" y="22685"/>
                  </a:lnTo>
                  <a:lnTo>
                    <a:pt x="956787" y="31971"/>
                  </a:lnTo>
                  <a:lnTo>
                    <a:pt x="1004639" y="42570"/>
                  </a:lnTo>
                  <a:lnTo>
                    <a:pt x="1046565" y="54366"/>
                  </a:lnTo>
                  <a:lnTo>
                    <a:pt x="1110542" y="81086"/>
                  </a:lnTo>
                  <a:lnTo>
                    <a:pt x="1144536" y="111204"/>
                  </a:lnTo>
                  <a:lnTo>
                    <a:pt x="1148981" y="127248"/>
                  </a:lnTo>
                  <a:lnTo>
                    <a:pt x="1144536" y="143291"/>
                  </a:lnTo>
                  <a:lnTo>
                    <a:pt x="1110542" y="173409"/>
                  </a:lnTo>
                  <a:lnTo>
                    <a:pt x="1046565" y="200129"/>
                  </a:lnTo>
                  <a:lnTo>
                    <a:pt x="1004639" y="211925"/>
                  </a:lnTo>
                  <a:lnTo>
                    <a:pt x="956787" y="222524"/>
                  </a:lnTo>
                  <a:lnTo>
                    <a:pt x="903530" y="231810"/>
                  </a:lnTo>
                  <a:lnTo>
                    <a:pt x="845393" y="239668"/>
                  </a:lnTo>
                  <a:lnTo>
                    <a:pt x="782897" y="245981"/>
                  </a:lnTo>
                  <a:lnTo>
                    <a:pt x="716566" y="250634"/>
                  </a:lnTo>
                  <a:lnTo>
                    <a:pt x="646923" y="253511"/>
                  </a:lnTo>
                  <a:lnTo>
                    <a:pt x="574490" y="254496"/>
                  </a:lnTo>
                  <a:lnTo>
                    <a:pt x="502058" y="253511"/>
                  </a:lnTo>
                  <a:lnTo>
                    <a:pt x="432415" y="250634"/>
                  </a:lnTo>
                  <a:lnTo>
                    <a:pt x="366084" y="245981"/>
                  </a:lnTo>
                  <a:lnTo>
                    <a:pt x="303588" y="239668"/>
                  </a:lnTo>
                  <a:lnTo>
                    <a:pt x="245450" y="231810"/>
                  </a:lnTo>
                  <a:lnTo>
                    <a:pt x="192194" y="222524"/>
                  </a:lnTo>
                  <a:lnTo>
                    <a:pt x="144341" y="211925"/>
                  </a:lnTo>
                  <a:lnTo>
                    <a:pt x="102416" y="200129"/>
                  </a:lnTo>
                  <a:lnTo>
                    <a:pt x="38438" y="173409"/>
                  </a:lnTo>
                  <a:lnTo>
                    <a:pt x="4445" y="143291"/>
                  </a:lnTo>
                  <a:lnTo>
                    <a:pt x="0" y="127248"/>
                  </a:lnTo>
                  <a:close/>
                </a:path>
              </a:pathLst>
            </a:custGeom>
            <a:ln w="7770">
              <a:solidFill>
                <a:srgbClr val="FFFFFF"/>
              </a:solidFill>
            </a:ln>
          </p:spPr>
          <p:txBody>
            <a:bodyPr wrap="square" lIns="0" tIns="0" rIns="0" bIns="0" rtlCol="0"/>
            <a:lstStyle/>
            <a:p>
              <a:endParaRPr/>
            </a:p>
          </p:txBody>
        </p:sp>
        <p:sp>
          <p:nvSpPr>
            <p:cNvPr id="100" name="object 100"/>
            <p:cNvSpPr/>
            <p:nvPr/>
          </p:nvSpPr>
          <p:spPr>
            <a:xfrm>
              <a:off x="1524000" y="2667000"/>
              <a:ext cx="7162800" cy="0"/>
            </a:xfrm>
            <a:custGeom>
              <a:avLst/>
              <a:gdLst/>
              <a:ahLst/>
              <a:cxnLst/>
              <a:rect l="l" t="t" r="r" b="b"/>
              <a:pathLst>
                <a:path w="7162800">
                  <a:moveTo>
                    <a:pt x="0" y="0"/>
                  </a:moveTo>
                  <a:lnTo>
                    <a:pt x="7162800" y="0"/>
                  </a:lnTo>
                </a:path>
              </a:pathLst>
            </a:custGeom>
            <a:ln w="38100">
              <a:solidFill>
                <a:srgbClr val="FF0000"/>
              </a:solidFill>
            </a:ln>
          </p:spPr>
          <p:txBody>
            <a:bodyPr wrap="square" lIns="0" tIns="0" rIns="0" bIns="0" rtlCol="0"/>
            <a:lstStyle/>
            <a:p>
              <a:endParaRPr/>
            </a:p>
          </p:txBody>
        </p:sp>
      </p:grpSp>
      <p:sp>
        <p:nvSpPr>
          <p:cNvPr id="101" name="object 101"/>
          <p:cNvSpPr txBox="1"/>
          <p:nvPr/>
        </p:nvSpPr>
        <p:spPr>
          <a:xfrm>
            <a:off x="9524" y="47788"/>
            <a:ext cx="758825" cy="3972560"/>
          </a:xfrm>
          <a:prstGeom prst="rect">
            <a:avLst/>
          </a:prstGeom>
        </p:spPr>
        <p:txBody>
          <a:bodyPr vert="vert270" wrap="square" lIns="0" tIns="15875" rIns="0" bIns="0" rtlCol="0">
            <a:spAutoFit/>
          </a:bodyPr>
          <a:lstStyle/>
          <a:p>
            <a:pPr marL="146050" marR="5080" indent="-133985">
              <a:lnSpc>
                <a:spcPts val="2890"/>
              </a:lnSpc>
              <a:spcBef>
                <a:spcPts val="125"/>
              </a:spcBef>
            </a:pPr>
            <a:r>
              <a:rPr sz="2550" spc="215" dirty="0">
                <a:latin typeface="Arial"/>
                <a:cs typeface="Arial"/>
              </a:rPr>
              <a:t>Change</a:t>
            </a:r>
            <a:r>
              <a:rPr sz="2550" spc="85" dirty="0">
                <a:latin typeface="Arial"/>
                <a:cs typeface="Arial"/>
              </a:rPr>
              <a:t> </a:t>
            </a:r>
            <a:r>
              <a:rPr sz="2550" spc="175" dirty="0">
                <a:latin typeface="Arial"/>
                <a:cs typeface="Arial"/>
              </a:rPr>
              <a:t>associated</a:t>
            </a:r>
            <a:r>
              <a:rPr sz="2550" spc="90" dirty="0">
                <a:latin typeface="Arial"/>
                <a:cs typeface="Arial"/>
              </a:rPr>
              <a:t> </a:t>
            </a:r>
            <a:r>
              <a:rPr sz="2550" spc="165" dirty="0">
                <a:latin typeface="Arial"/>
                <a:cs typeface="Arial"/>
              </a:rPr>
              <a:t>with </a:t>
            </a:r>
            <a:r>
              <a:rPr sz="2550" spc="-695" dirty="0">
                <a:latin typeface="Arial"/>
                <a:cs typeface="Arial"/>
              </a:rPr>
              <a:t> </a:t>
            </a:r>
            <a:r>
              <a:rPr sz="2550" spc="185" dirty="0">
                <a:latin typeface="Arial"/>
                <a:cs typeface="Arial"/>
              </a:rPr>
              <a:t>zebra</a:t>
            </a:r>
            <a:r>
              <a:rPr sz="2550" spc="85" dirty="0">
                <a:latin typeface="Arial"/>
                <a:cs typeface="Arial"/>
              </a:rPr>
              <a:t> </a:t>
            </a:r>
            <a:r>
              <a:rPr sz="2550" spc="195" dirty="0">
                <a:latin typeface="Arial"/>
                <a:cs typeface="Arial"/>
              </a:rPr>
              <a:t>mussel</a:t>
            </a:r>
            <a:r>
              <a:rPr sz="2550" spc="90" dirty="0">
                <a:latin typeface="Arial"/>
                <a:cs typeface="Arial"/>
              </a:rPr>
              <a:t> </a:t>
            </a:r>
            <a:r>
              <a:rPr sz="2550" spc="170" dirty="0">
                <a:latin typeface="Arial"/>
                <a:cs typeface="Arial"/>
              </a:rPr>
              <a:t>invasion</a:t>
            </a:r>
            <a:endParaRPr sz="2550">
              <a:latin typeface="Arial"/>
              <a:cs typeface="Arial"/>
            </a:endParaRPr>
          </a:p>
        </p:txBody>
      </p:sp>
      <p:sp>
        <p:nvSpPr>
          <p:cNvPr id="102" name="object 102"/>
          <p:cNvSpPr txBox="1"/>
          <p:nvPr/>
        </p:nvSpPr>
        <p:spPr>
          <a:xfrm>
            <a:off x="860450" y="303160"/>
            <a:ext cx="518159" cy="3347720"/>
          </a:xfrm>
          <a:prstGeom prst="rect">
            <a:avLst/>
          </a:prstGeom>
        </p:spPr>
        <p:txBody>
          <a:bodyPr vert="horz" wrap="square" lIns="0" tIns="92710" rIns="0" bIns="0" rtlCol="0">
            <a:spAutoFit/>
          </a:bodyPr>
          <a:lstStyle/>
          <a:p>
            <a:pPr marR="5080" algn="r">
              <a:lnSpc>
                <a:spcPct val="100000"/>
              </a:lnSpc>
              <a:spcBef>
                <a:spcPts val="730"/>
              </a:spcBef>
            </a:pPr>
            <a:r>
              <a:rPr sz="2200" spc="-145" dirty="0">
                <a:latin typeface="Arial"/>
                <a:cs typeface="Arial"/>
              </a:rPr>
              <a:t>250</a:t>
            </a:r>
            <a:endParaRPr sz="2200">
              <a:latin typeface="Arial"/>
              <a:cs typeface="Arial"/>
            </a:endParaRPr>
          </a:p>
          <a:p>
            <a:pPr marR="5080" algn="r">
              <a:lnSpc>
                <a:spcPct val="100000"/>
              </a:lnSpc>
              <a:spcBef>
                <a:spcPts val="630"/>
              </a:spcBef>
            </a:pPr>
            <a:r>
              <a:rPr sz="2200" spc="-145" dirty="0">
                <a:latin typeface="Arial"/>
                <a:cs typeface="Arial"/>
              </a:rPr>
              <a:t>200</a:t>
            </a:r>
            <a:endParaRPr sz="2200">
              <a:latin typeface="Arial"/>
              <a:cs typeface="Arial"/>
            </a:endParaRPr>
          </a:p>
          <a:p>
            <a:pPr marR="5080" algn="r">
              <a:lnSpc>
                <a:spcPct val="100000"/>
              </a:lnSpc>
              <a:spcBef>
                <a:spcPts val="630"/>
              </a:spcBef>
            </a:pPr>
            <a:r>
              <a:rPr sz="2200" spc="-145" dirty="0">
                <a:latin typeface="Arial"/>
                <a:cs typeface="Arial"/>
              </a:rPr>
              <a:t>150</a:t>
            </a:r>
            <a:endParaRPr sz="2200">
              <a:latin typeface="Arial"/>
              <a:cs typeface="Arial"/>
            </a:endParaRPr>
          </a:p>
          <a:p>
            <a:pPr marR="5080" algn="r">
              <a:lnSpc>
                <a:spcPct val="100000"/>
              </a:lnSpc>
              <a:spcBef>
                <a:spcPts val="625"/>
              </a:spcBef>
            </a:pPr>
            <a:r>
              <a:rPr sz="2200" spc="-145" dirty="0">
                <a:latin typeface="Arial"/>
                <a:cs typeface="Arial"/>
              </a:rPr>
              <a:t>100</a:t>
            </a:r>
            <a:endParaRPr sz="2200">
              <a:latin typeface="Arial"/>
              <a:cs typeface="Arial"/>
            </a:endParaRPr>
          </a:p>
          <a:p>
            <a:pPr marR="5080" algn="r">
              <a:lnSpc>
                <a:spcPct val="100000"/>
              </a:lnSpc>
              <a:spcBef>
                <a:spcPts val="630"/>
              </a:spcBef>
            </a:pPr>
            <a:r>
              <a:rPr sz="2200" spc="-145" dirty="0">
                <a:latin typeface="Arial"/>
                <a:cs typeface="Arial"/>
              </a:rPr>
              <a:t>50</a:t>
            </a:r>
            <a:endParaRPr sz="2200">
              <a:latin typeface="Arial"/>
              <a:cs typeface="Arial"/>
            </a:endParaRPr>
          </a:p>
          <a:p>
            <a:pPr marR="5080" algn="r">
              <a:lnSpc>
                <a:spcPct val="100000"/>
              </a:lnSpc>
              <a:spcBef>
                <a:spcPts val="630"/>
              </a:spcBef>
            </a:pPr>
            <a:r>
              <a:rPr sz="2200" spc="-145" dirty="0">
                <a:latin typeface="Arial"/>
                <a:cs typeface="Arial"/>
              </a:rPr>
              <a:t>0</a:t>
            </a:r>
            <a:endParaRPr sz="2200">
              <a:latin typeface="Arial"/>
              <a:cs typeface="Arial"/>
            </a:endParaRPr>
          </a:p>
          <a:p>
            <a:pPr marR="5080" algn="r">
              <a:lnSpc>
                <a:spcPct val="100000"/>
              </a:lnSpc>
              <a:spcBef>
                <a:spcPts val="630"/>
              </a:spcBef>
            </a:pPr>
            <a:r>
              <a:rPr sz="2200" spc="-130" dirty="0">
                <a:latin typeface="Arial"/>
                <a:cs typeface="Arial"/>
              </a:rPr>
              <a:t>-50</a:t>
            </a:r>
            <a:endParaRPr sz="2200">
              <a:latin typeface="Arial"/>
              <a:cs typeface="Arial"/>
            </a:endParaRPr>
          </a:p>
          <a:p>
            <a:pPr marR="5080" algn="r">
              <a:lnSpc>
                <a:spcPct val="100000"/>
              </a:lnSpc>
              <a:spcBef>
                <a:spcPts val="630"/>
              </a:spcBef>
            </a:pPr>
            <a:r>
              <a:rPr sz="2200" spc="-95" dirty="0">
                <a:latin typeface="Arial"/>
                <a:cs typeface="Arial"/>
              </a:rPr>
              <a:t>-</a:t>
            </a:r>
            <a:r>
              <a:rPr sz="2200" spc="-145" dirty="0">
                <a:latin typeface="Arial"/>
                <a:cs typeface="Arial"/>
              </a:rPr>
              <a:t>100</a:t>
            </a:r>
            <a:endParaRPr sz="2200">
              <a:latin typeface="Arial"/>
              <a:cs typeface="Arial"/>
            </a:endParaRPr>
          </a:p>
        </p:txBody>
      </p:sp>
      <p:sp>
        <p:nvSpPr>
          <p:cNvPr id="103" name="object 103"/>
          <p:cNvSpPr txBox="1">
            <a:spLocks noGrp="1"/>
          </p:cNvSpPr>
          <p:nvPr>
            <p:ph type="title"/>
          </p:nvPr>
        </p:nvSpPr>
        <p:spPr>
          <a:xfrm>
            <a:off x="6184265" y="862838"/>
            <a:ext cx="1583690" cy="391160"/>
          </a:xfrm>
          <a:prstGeom prst="rect">
            <a:avLst/>
          </a:prstGeom>
        </p:spPr>
        <p:txBody>
          <a:bodyPr vert="horz" wrap="square" lIns="0" tIns="12700" rIns="0" bIns="0" rtlCol="0">
            <a:spAutoFit/>
          </a:bodyPr>
          <a:lstStyle/>
          <a:p>
            <a:pPr marL="12700">
              <a:lnSpc>
                <a:spcPct val="100000"/>
              </a:lnSpc>
              <a:spcBef>
                <a:spcPts val="100"/>
              </a:spcBef>
            </a:pPr>
            <a:r>
              <a:rPr sz="2400" spc="-5" dirty="0"/>
              <a:t>INCREASE</a:t>
            </a:r>
            <a:endParaRPr sz="2400"/>
          </a:p>
        </p:txBody>
      </p:sp>
      <p:sp>
        <p:nvSpPr>
          <p:cNvPr id="104" name="object 104"/>
          <p:cNvSpPr txBox="1"/>
          <p:nvPr/>
        </p:nvSpPr>
        <p:spPr>
          <a:xfrm>
            <a:off x="6174816" y="2920238"/>
            <a:ext cx="170243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DECREASE</a:t>
            </a:r>
            <a:endParaRPr sz="24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389</Words>
  <Application>Microsoft Macintosh PowerPoint</Application>
  <PresentationFormat>On-screen Show (4:3)</PresentationFormat>
  <Paragraphs>74</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Zebra Mussels in  the Hudson River</vt:lpstr>
      <vt:lpstr>Zebra Mussels - Dreissena polymorpha</vt:lpstr>
      <vt:lpstr>Invasive zebra mussels</vt:lpstr>
      <vt:lpstr>Zebra Mussels</vt:lpstr>
      <vt:lpstr>Growth</vt:lpstr>
      <vt:lpstr>PowerPoint Presentation</vt:lpstr>
      <vt:lpstr>INCREASE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Alien Species</dc:title>
  <dc:creator>Kathryn Schneider</dc:creator>
  <cp:lastModifiedBy>Laurel Cardellichio</cp:lastModifiedBy>
  <cp:revision>6</cp:revision>
  <dcterms:created xsi:type="dcterms:W3CDTF">2021-06-10T18:34:53Z</dcterms:created>
  <dcterms:modified xsi:type="dcterms:W3CDTF">2021-06-10T18:37:07Z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2013-03-22T00:00:00Z</vt:filetime>
  </property>
  <property fmtid="{D5CDD505-2E9C-101B-9397-08002B2CF9AE}" pid="3" name="Creator">
    <vt:lpwstr>Acrobat PDFMaker 9.1 for PowerPoint</vt:lpwstr>
  </property>
  <property fmtid="{D5CDD505-2E9C-101B-9397-08002B2CF9AE}" pid="4" name="LastSaved">
    <vt:filetime>2021-06-10T00:00:00Z</vt:filetime>
  </property>
</Properties>
</file>