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84" r:id="rId6"/>
    <p:sldId id="283" r:id="rId7"/>
    <p:sldId id="258" r:id="rId8"/>
    <p:sldId id="275" r:id="rId9"/>
    <p:sldId id="281" r:id="rId10"/>
    <p:sldId id="280" r:id="rId11"/>
    <p:sldId id="271" r:id="rId12"/>
    <p:sldId id="273" r:id="rId13"/>
    <p:sldId id="272" r:id="rId14"/>
    <p:sldId id="274" r:id="rId15"/>
    <p:sldId id="267" r:id="rId16"/>
    <p:sldId id="268" r:id="rId17"/>
    <p:sldId id="269" r:id="rId18"/>
    <p:sldId id="270" r:id="rId19"/>
    <p:sldId id="277" r:id="rId20"/>
    <p:sldId id="263" r:id="rId21"/>
    <p:sldId id="264" r:id="rId22"/>
    <p:sldId id="265" r:id="rId23"/>
    <p:sldId id="266" r:id="rId24"/>
    <p:sldId id="278" r:id="rId25"/>
    <p:sldId id="259" r:id="rId26"/>
    <p:sldId id="261" r:id="rId27"/>
    <p:sldId id="260" r:id="rId28"/>
    <p:sldId id="279" r:id="rId29"/>
    <p:sldId id="262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218-C0EC-4B69-9B86-8864E7EEBB49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DD2B-5825-4E47-857C-6BFE22C860B8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826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218-C0EC-4B69-9B86-8864E7EEBB4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DD2B-5825-4E47-857C-6BFE22C860B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64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4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4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218-C0EC-4B69-9B86-8864E7EEBB4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3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DD2B-5825-4E47-857C-6BFE22C860B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76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97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19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3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638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861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5427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737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84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218-C0EC-4B69-9B86-8864E7EEBB4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DD2B-5825-4E47-857C-6BFE22C860B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734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775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797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73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218-C0EC-4B69-9B86-8864E7EEBB49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DD2B-5825-4E47-857C-6BFE22C860B8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028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218-C0EC-4B69-9B86-8864E7EEBB4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DD2B-5825-4E47-857C-6BFE22C860B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0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218-C0EC-4B69-9B86-8864E7EEBB4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DD2B-5825-4E47-857C-6BFE22C860B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86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218-C0EC-4B69-9B86-8864E7EEBB4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DD2B-5825-4E47-857C-6BFE22C860B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09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218-C0EC-4B69-9B86-8864E7EEBB4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DD2B-5825-4E47-857C-6BFE22C860B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98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B218-C0EC-4B69-9B86-8864E7EEBB4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DD2B-5825-4E47-857C-6BFE22C860B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60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7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23CB218-C0EC-4B69-9B86-8864E7EEBB4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53EDD2B-5825-4E47-857C-6BFE22C860B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17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2" y="4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23CB218-C0EC-4B69-9B86-8864E7EEBB4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7/22/2021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53EDD2B-5825-4E47-857C-6BFE22C860B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00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375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29184" indent="-24003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0574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47522" indent="-17145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2114" indent="-13716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" indent="-13716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82079-221E-4FCC-9617-9B90BE8D0A72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26D6-9C65-4A93-A155-62BE66021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9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5C3B6-E1F4-4813-93DE-ECD2964C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982" y="2576946"/>
            <a:ext cx="7772400" cy="1865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Maryland Landforms and Weathering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i="1" dirty="0" smtClean="0"/>
              <a:t>Examples </a:t>
            </a:r>
            <a:r>
              <a:rPr lang="en-US" sz="2700" b="1" i="1" dirty="0" smtClean="0"/>
              <a:t>of Geology &amp; Chemistry Shaping Landforms in Maryland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dirty="0" smtClean="0"/>
              <a:t>By: </a:t>
            </a:r>
            <a:r>
              <a:rPr lang="en-US" sz="2700" dirty="0" smtClean="0"/>
              <a:t>Martin </a:t>
            </a:r>
            <a:r>
              <a:rPr lang="en-US" sz="2700" dirty="0" smtClean="0"/>
              <a:t>F. Schmidt, Jr</a:t>
            </a:r>
            <a:r>
              <a:rPr lang="en-US" sz="2700" dirty="0" smtClean="0"/>
              <a:t>.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81019C-6C8E-4940-85E4-3F59D2951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528" y="4802908"/>
            <a:ext cx="6858000" cy="136005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WEATHERING, EROSION &amp; DEPOSITION MODULE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Lesson </a:t>
            </a:r>
            <a:r>
              <a:rPr lang="en-US" b="1" dirty="0" smtClean="0">
                <a:solidFill>
                  <a:srgbClr val="C00000"/>
                </a:solidFill>
              </a:rPr>
              <a:t>5 – WEATHERING, EROSION, AND DEPOSITION IN THE LOCAL ENVIRONMENT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5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8194" name="Picture 2" descr="https://lh3.googleusercontent.com/AAjiTJJXiRj13Typs0Dn24OI1DGfqjToVR0BZZfsGipkwlqxa6HnDOkoMJL91zEiDYxlOaGiBY7Zk8Q2qdGbY8VEGfQtpy9Vc4DwTK0d_2g-cqjkT2Y_A2KsAoTvOPNaaJnx2dQOw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278" y="216911"/>
            <a:ext cx="2333356" cy="1293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817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Blue Ridge 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5"/>
            <a:ext cx="3352800" cy="1349007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ClrTx/>
              <a:buNone/>
            </a:pPr>
            <a:r>
              <a:rPr lang="en-US" dirty="0" smtClean="0"/>
              <a:t>Blue Ridge geology with mountains marked.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451" y="1549328"/>
            <a:ext cx="3919918" cy="5331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695736"/>
            <a:ext cx="3146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there particular rock units that seem to be responsible for the ridges?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819661"/>
            <a:ext cx="3146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 weathering of 3 bands of resistant </a:t>
            </a:r>
            <a:r>
              <a:rPr lang="en-US" dirty="0" err="1" smtClean="0"/>
              <a:t>Weverton</a:t>
            </a:r>
            <a:r>
              <a:rPr lang="en-US" dirty="0" smtClean="0"/>
              <a:t> Quartzite shown in red make the 3 main ridges of the Blue Ridge.</a:t>
            </a:r>
          </a:p>
          <a:p>
            <a:r>
              <a:rPr lang="en-US" dirty="0" smtClean="0"/>
              <a:t>Less resistant limestones and shales make the Frederick Valley to the east, and the Hagerstown Valley to the west.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769899" y="6253499"/>
            <a:ext cx="3533104" cy="528034"/>
          </a:xfrm>
          <a:prstGeom prst="wedgeRoundRectCallout">
            <a:avLst>
              <a:gd name="adj1" fmla="val 89507"/>
              <a:gd name="adj2" fmla="val -29539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Resistant Sugarloaf Quartzite makes Sugarloaf Mountain.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9170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Valley &amp; Ridge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Eastern Valley &amp; Ridge topography.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7" y="2253101"/>
            <a:ext cx="8992665" cy="4386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942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Valley &amp; Ridge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Eastern Valley &amp; Ridge geology. Reds are mainly sandstones.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7" y="2253101"/>
            <a:ext cx="8966345" cy="4386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6031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Valley &amp; Ridge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Eastern Valley &amp; Ridge topography with mountains marked.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46" y="2253102"/>
            <a:ext cx="8982075" cy="4407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6955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Valley &amp; Ridge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Eastern Valley &amp; Ridge geology with mountains marked.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69" y="2240223"/>
            <a:ext cx="8920734" cy="4407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470" y="5288209"/>
            <a:ext cx="38550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Are there particular rock units that seem to be responsible for the ridges?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0711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Valley &amp; Ridge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Eastern Valley &amp; Ridge geology with mountains marked.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69" y="2240223"/>
            <a:ext cx="8920734" cy="440778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981610" y="936272"/>
            <a:ext cx="5033493" cy="735891"/>
          </a:xfrm>
          <a:prstGeom prst="wedgeRoundRectCallout">
            <a:avLst>
              <a:gd name="adj1" fmla="val 21798"/>
              <a:gd name="adj2" fmla="val 168961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Sandstones are more resistant than shales and limestones and make the higher mountains.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25014" y="5521814"/>
            <a:ext cx="3842197" cy="735891"/>
          </a:xfrm>
          <a:prstGeom prst="wedgeRoundRectCallout">
            <a:avLst>
              <a:gd name="adj1" fmla="val 49943"/>
              <a:gd name="adj2" fmla="val -142558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sandstone unit makes hills here rather than major mountains.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8312" y="4185861"/>
            <a:ext cx="4280294" cy="735891"/>
          </a:xfrm>
          <a:prstGeom prst="wedgeRoundRectCallout">
            <a:avLst>
              <a:gd name="adj1" fmla="val 39692"/>
              <a:gd name="adj2" fmla="val -151308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Smaller layers of sandstone within larger units of other rocks can still make ridges.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5364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Valley &amp; Ridge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Western Valley &amp; Ridge topography.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3" y="2253101"/>
            <a:ext cx="9062274" cy="4386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737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Valley &amp; Ridge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/>
              <a:t>Western </a:t>
            </a:r>
            <a:r>
              <a:rPr lang="en-US" dirty="0" smtClean="0"/>
              <a:t>Valley &amp; Ridge geology.  Reds are mainly sandstones.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2" y="2266680"/>
            <a:ext cx="9062274" cy="4333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535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Valley &amp; Ridge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/>
              <a:t>Western </a:t>
            </a:r>
            <a:r>
              <a:rPr lang="en-US" dirty="0" smtClean="0"/>
              <a:t>Valley &amp; Ridge topography with mountains marked.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2" y="2273158"/>
            <a:ext cx="9062274" cy="432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9388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Valley &amp; Ridge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/>
              <a:t>Western </a:t>
            </a:r>
            <a:r>
              <a:rPr lang="en-US" dirty="0" smtClean="0"/>
              <a:t>Valley &amp; Ridge geology with mountains marked.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8" y="2266679"/>
            <a:ext cx="9060942" cy="4363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7255" y="5544234"/>
            <a:ext cx="38550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Are there particular rock units that seem to be responsible for the ridges?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5390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A map for orientation</a:t>
            </a:r>
            <a:endParaRPr lang="en-US" sz="40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69131"/>
            <a:ext cx="8555865" cy="1315735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000" dirty="0" smtClean="0"/>
              <a:t>These are the physiographic provinces of Maryland - areas of similar landforms, because they have similar rocks and geologic structures within them.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79" y="2407302"/>
            <a:ext cx="8162925" cy="436245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295839" y="4932052"/>
            <a:ext cx="1714561" cy="36937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Coastal Plain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0" y="2962285"/>
            <a:ext cx="1219098" cy="36940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Piedmont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84349" y="3857712"/>
            <a:ext cx="1219200" cy="6463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Allegany Plateau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826267" y="3355359"/>
            <a:ext cx="1790550" cy="36940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Valley &amp; Ridge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4480071" y="2173798"/>
            <a:ext cx="1463026" cy="36940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Blue Ridge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 bwMode="auto">
          <a:xfrm flipH="1">
            <a:off x="4153050" y="2358499"/>
            <a:ext cx="327021" cy="6037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2589030" y="2717232"/>
            <a:ext cx="132512" cy="6358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1159099" y="2933669"/>
            <a:ext cx="63004" cy="9240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07995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Valley &amp; Ridge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/>
              <a:t>Western </a:t>
            </a:r>
            <a:r>
              <a:rPr lang="en-US" dirty="0" smtClean="0"/>
              <a:t>Valley &amp; Ridge geology with mountains marked.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8" y="2266679"/>
            <a:ext cx="9060942" cy="436397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37160" y="5499454"/>
            <a:ext cx="5033493" cy="735891"/>
          </a:xfrm>
          <a:prstGeom prst="wedgeRoundRectCallout">
            <a:avLst>
              <a:gd name="adj1" fmla="val -16582"/>
              <a:gd name="adj2" fmla="val -156559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Sandstones are more resistant than shales and limestones and make the higher mountains.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0179" y="862833"/>
            <a:ext cx="2459866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Smaller layers of sandstone within larger units of other rocks can still make ridges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564739" y="2011249"/>
            <a:ext cx="213323" cy="474374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09127" y="2011249"/>
            <a:ext cx="59943" cy="619291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31337" y="4899289"/>
            <a:ext cx="2459866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These mountains are just capped with sandstone, but that's enough to form ridges.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170653" y="4159876"/>
            <a:ext cx="960685" cy="739414"/>
          </a:xfrm>
          <a:prstGeom prst="straightConnector1">
            <a:avLst/>
          </a:prstGeom>
          <a:ln w="66675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22633" y="3460084"/>
            <a:ext cx="377412" cy="1439204"/>
          </a:xfrm>
          <a:prstGeom prst="straightConnector1">
            <a:avLst/>
          </a:prstGeom>
          <a:ln w="66675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29839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Plateau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Plateau elevations.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78689"/>
            <a:ext cx="9144000" cy="4387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986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Plateau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Plateau geology. Reds are mainly sandstones.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475" y="2265980"/>
            <a:ext cx="9125675" cy="4386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5286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Plateau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Plateau elevations with mountains marked.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17" y="2240052"/>
            <a:ext cx="9125675" cy="4387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7737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Plateau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Plateau geology with mountains marked.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" y="2253101"/>
            <a:ext cx="9097945" cy="4386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" y="2317004"/>
            <a:ext cx="198785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Are there particular rock units that seem to be responsible for the ridges?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5006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Plateau </a:t>
            </a:r>
            <a:r>
              <a:rPr lang="en-US" sz="4000" dirty="0">
                <a:solidFill>
                  <a:srgbClr val="FFC000"/>
                </a:solidFill>
              </a:rPr>
              <a:t>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2163"/>
            <a:ext cx="860738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Plateau geology with mountains marked.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" y="2895600"/>
            <a:ext cx="367284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sz="2800" dirty="0">
                <a:solidFill>
                  <a:prstClr val="black"/>
                </a:solidFill>
              </a:rPr>
              <a:t>Cockeysville Marble is less resistant, while the adjacent Setters Quartzite is more resistant, compared to other Piedmont rocks.  Schist &amp; gneiss are fairly resistant.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" y="2253101"/>
            <a:ext cx="9097945" cy="438666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09149" y="1314784"/>
            <a:ext cx="5033493" cy="735891"/>
          </a:xfrm>
          <a:prstGeom prst="wedgeRoundRectCallout">
            <a:avLst>
              <a:gd name="adj1" fmla="val -8650"/>
              <a:gd name="adj2" fmla="val 163710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Again, sandstones are more resistant than shales and limestones and make the higher mountains.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09149" y="5445311"/>
            <a:ext cx="5177307" cy="1064588"/>
          </a:xfrm>
          <a:prstGeom prst="wedgeRoundRectCallout">
            <a:avLst>
              <a:gd name="adj1" fmla="val -79297"/>
              <a:gd name="adj2" fmla="val -51626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broad area of sandstones makes a wider area of high ground cut by a river - now dammed to make Deep Creek Lake - rather than a ridge.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0829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Yes, there is a pattern!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75195"/>
            <a:ext cx="8555865" cy="4715757"/>
          </a:xfrm>
        </p:spPr>
        <p:txBody>
          <a:bodyPr>
            <a:normAutofit fontScale="92500"/>
          </a:bodyPr>
          <a:lstStyle/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Chemistry of rocks has a significant influence on the landforms we live on!</a:t>
            </a:r>
          </a:p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In our area, rocks with quartz = SiO2 such as sandstone and quartzite often make hills and mountains because of quartz's chemical properties.</a:t>
            </a:r>
          </a:p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Rocks like limestone and marble wear away because they are made of calcite = CaCO3, which dissolves slowly in rainwater and groundwater.</a:t>
            </a:r>
          </a:p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Rocks like shale and siltstone are physically soft and wear away fairly easily.  True also for Coastal Plain sediments.</a:t>
            </a:r>
          </a:p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Most metamorphic rocks in much of the Piedmont are fairly resistant felsic silicates.</a:t>
            </a:r>
          </a:p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6335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Piedmont 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94889"/>
            <a:ext cx="335280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Use the map to examine rocks and topography.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7602" y="1775195"/>
            <a:ext cx="5438775" cy="477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7602" y="1775195"/>
            <a:ext cx="5438775" cy="4791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7600" y="1775195"/>
            <a:ext cx="5448300" cy="4791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458982"/>
            <a:ext cx="2966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Elevations in the area north of Baltimore.  Greens are lower and yellows are higher.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432210"/>
            <a:ext cx="296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Geologic map of this area.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799" y="3893698"/>
            <a:ext cx="3185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Geologic units outlined in white and overlaid on elevations.</a:t>
            </a:r>
          </a:p>
          <a:p>
            <a:endParaRPr lang="en-US" dirty="0" smtClean="0"/>
          </a:p>
          <a:p>
            <a:r>
              <a:rPr lang="en-US" dirty="0" smtClean="0"/>
              <a:t>Can you see places where the white lines also outline differences in elevation, showing the weathering of the rocks forms the topography?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359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Piedmont 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5"/>
            <a:ext cx="3352800" cy="96800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Key to the rock names and types.</a:t>
            </a:r>
            <a:endParaRPr lang="en-US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7602" y="1775195"/>
            <a:ext cx="5438775" cy="47910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57200" y="3000777"/>
            <a:ext cx="2556456" cy="528034"/>
          </a:xfrm>
          <a:prstGeom prst="wedgeRoundRectCallout">
            <a:avLst>
              <a:gd name="adj1" fmla="val 143565"/>
              <a:gd name="adj2" fmla="val 43632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Baltimore Gneiss is blue.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04799" y="3616816"/>
            <a:ext cx="2876281" cy="528034"/>
          </a:xfrm>
          <a:prstGeom prst="wedgeRoundRectCallout">
            <a:avLst>
              <a:gd name="adj1" fmla="val 151698"/>
              <a:gd name="adj2" fmla="val 80217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Cockeysville Marble is tan.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5328" y="4297250"/>
            <a:ext cx="2985753" cy="528034"/>
          </a:xfrm>
          <a:prstGeom prst="wedgeRoundRectCallout">
            <a:avLst>
              <a:gd name="adj1" fmla="val 106038"/>
              <a:gd name="adj2" fmla="val 4608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Loch Raven Schist is yellow.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04800" y="4977684"/>
            <a:ext cx="2708856" cy="528034"/>
          </a:xfrm>
          <a:prstGeom prst="wedgeRoundRectCallout">
            <a:avLst>
              <a:gd name="adj1" fmla="val 88414"/>
              <a:gd name="adj2" fmla="val 65583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Setters Quartzite is green.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78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Piedmont rocks &amp; topography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6907" y="1775195"/>
            <a:ext cx="3401170" cy="2971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84" indent="-24003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0574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522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114" indent="-13716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84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0724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352" indent="-13716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50000"/>
              </a:spcBef>
              <a:buClrTx/>
              <a:buNone/>
            </a:pPr>
            <a:r>
              <a:rPr lang="en-US" dirty="0" smtClean="0">
                <a:solidFill>
                  <a:prstClr val="black"/>
                </a:solidFill>
              </a:rPr>
              <a:t>The Cockeysville Marble is calcite and so dissolves slowly in rainwater &amp; groundwater - so it creates valleys. 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en-US" dirty="0" smtClean="0">
                <a:solidFill>
                  <a:prstClr val="black"/>
                </a:solidFill>
              </a:rPr>
              <a:t>Meanwhile, the  </a:t>
            </a:r>
            <a:r>
              <a:rPr lang="en-US" dirty="0">
                <a:solidFill>
                  <a:prstClr val="black"/>
                </a:solidFill>
              </a:rPr>
              <a:t>adjacent Setters Quartzite is </a:t>
            </a:r>
            <a:r>
              <a:rPr lang="en-US" dirty="0" smtClean="0">
                <a:solidFill>
                  <a:prstClr val="black"/>
                </a:solidFill>
              </a:rPr>
              <a:t>quite resistant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often making a ridge next to the marble. </a:t>
            </a:r>
          </a:p>
          <a:p>
            <a:pPr marL="0" indent="0">
              <a:spcBef>
                <a:spcPct val="50000"/>
              </a:spcBef>
              <a:buClrTx/>
              <a:buNone/>
            </a:pPr>
            <a:r>
              <a:rPr lang="en-US" dirty="0" smtClean="0">
                <a:solidFill>
                  <a:prstClr val="black"/>
                </a:solidFill>
              </a:rPr>
              <a:t>Schist </a:t>
            </a:r>
            <a:r>
              <a:rPr lang="en-US" dirty="0">
                <a:solidFill>
                  <a:prstClr val="black"/>
                </a:solidFill>
              </a:rPr>
              <a:t>&amp; gneiss are </a:t>
            </a:r>
            <a:r>
              <a:rPr lang="en-US" dirty="0" smtClean="0">
                <a:solidFill>
                  <a:prstClr val="black"/>
                </a:solidFill>
              </a:rPr>
              <a:t>moderately </a:t>
            </a:r>
            <a:r>
              <a:rPr lang="en-US" dirty="0">
                <a:solidFill>
                  <a:prstClr val="black"/>
                </a:solidFill>
              </a:rPr>
              <a:t>resistant.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84104" y="1775195"/>
            <a:ext cx="5448300" cy="4791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882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Looking for a </a:t>
            </a:r>
            <a:r>
              <a:rPr lang="en-US" sz="4000" u="sng" dirty="0" smtClean="0">
                <a:solidFill>
                  <a:srgbClr val="FFC000"/>
                </a:solidFill>
              </a:rPr>
              <a:t>pattern</a:t>
            </a:r>
            <a:endParaRPr lang="en-US" sz="40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75195"/>
            <a:ext cx="8555865" cy="4715757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/>
              <a:t>Rocks that weather slowly, especially when pushed up by plate tectonics, will remain high as mountains while less resistant rocks wear away to make valleys.</a:t>
            </a:r>
          </a:p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Because of its stable atomic bonding, quartz is both physically hard and chemically stable.</a:t>
            </a:r>
          </a:p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So, quartz weathers very slowly.</a:t>
            </a:r>
          </a:p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Sand, sandstone, and quartzite rocks are made largely of quartz.</a:t>
            </a:r>
          </a:p>
          <a:p>
            <a:pPr marL="342900" indent="-342900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So can we see evidence of quartz-rich rocks making mountains in Maryland?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3183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Blue Ridge 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5"/>
            <a:ext cx="3352800" cy="1349007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ClrTx/>
              <a:buNone/>
            </a:pPr>
            <a:r>
              <a:rPr lang="en-US" dirty="0" smtClean="0"/>
              <a:t>Blue Ridge topography.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8269" y="1502445"/>
            <a:ext cx="3794213" cy="5331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90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Blue Ridge 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5"/>
            <a:ext cx="3352800" cy="1349007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ClrTx/>
              <a:buNone/>
            </a:pPr>
            <a:r>
              <a:rPr lang="en-US" dirty="0" smtClean="0"/>
              <a:t>Blue Ridge geology.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2510" y="1575086"/>
            <a:ext cx="3963352" cy="5309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6569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Blue Ridge rocks &amp; topography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5"/>
            <a:ext cx="3352800" cy="1349007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ClrTx/>
              <a:buNone/>
            </a:pPr>
            <a:r>
              <a:rPr lang="en-US" dirty="0" smtClean="0"/>
              <a:t>Blue Ridge topography with mountains marked.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3750" y="1515324"/>
            <a:ext cx="3854767" cy="5331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9967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C95F4656DE04BA9965EA444DDA5FF" ma:contentTypeVersion="14" ma:contentTypeDescription="Create a new document." ma:contentTypeScope="" ma:versionID="92892908bee8ed3ca34000308f7540ce">
  <xsd:schema xmlns:xsd="http://www.w3.org/2001/XMLSchema" xmlns:xs="http://www.w3.org/2001/XMLSchema" xmlns:p="http://schemas.microsoft.com/office/2006/metadata/properties" xmlns:ns2="b49946fc-6b90-492d-818a-dc9dabd366ea" xmlns:ns3="0589646a-4734-4451-b627-977382dd2130" xmlns:ns4="3f33b942-1360-4cbb-84bc-7608c31eca30" targetNamespace="http://schemas.microsoft.com/office/2006/metadata/properties" ma:root="true" ma:fieldsID="91b9ac038ddc65ac9237e8dee83cac53" ns2:_="" ns3:_="" ns4:_="">
    <xsd:import namespace="b49946fc-6b90-492d-818a-dc9dabd366ea"/>
    <xsd:import namespace="0589646a-4734-4451-b627-977382dd2130"/>
    <xsd:import namespace="3f33b942-1360-4cbb-84bc-7608c31eca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946fc-6b90-492d-818a-dc9dabd366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9646a-4734-4451-b627-977382dd2130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3b942-1360-4cbb-84bc-7608c31ec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384F72-FE03-4FA5-B710-37E84AE810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0EACE5-79E0-4B95-AD00-313D736A6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9946fc-6b90-492d-818a-dc9dabd366ea"/>
    <ds:schemaRef ds:uri="0589646a-4734-4451-b627-977382dd2130"/>
    <ds:schemaRef ds:uri="3f33b942-1360-4cbb-84bc-7608c31ec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D5042F-D7BA-4634-AE0E-0DF933A2531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1293</Words>
  <Application>Microsoft Office PowerPoint</Application>
  <PresentationFormat>On-screen Show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2_Module</vt:lpstr>
      <vt:lpstr>Office Theme</vt:lpstr>
      <vt:lpstr>Maryland Landforms and Weathering  Examples of Geology &amp; Chemistry Shaping Landforms in Maryland  By: Martin F. Schmidt, Jr.</vt:lpstr>
      <vt:lpstr>A map for orientation</vt:lpstr>
      <vt:lpstr>Piedmont rocks &amp; topography</vt:lpstr>
      <vt:lpstr>Piedmont rocks &amp; topography</vt:lpstr>
      <vt:lpstr>Piedmont rocks &amp; topography</vt:lpstr>
      <vt:lpstr>Looking for a pattern</vt:lpstr>
      <vt:lpstr>Blue Ridge rocks &amp; topography</vt:lpstr>
      <vt:lpstr>Blue Ridge rocks &amp; topography</vt:lpstr>
      <vt:lpstr>Blue Ridge rocks &amp; topography</vt:lpstr>
      <vt:lpstr>Blue Ridge rocks &amp; topography</vt:lpstr>
      <vt:lpstr>Valley &amp; Ridge rocks &amp; topography</vt:lpstr>
      <vt:lpstr>Valley &amp; Ridge rocks &amp; topography</vt:lpstr>
      <vt:lpstr>Valley &amp; Ridge rocks &amp; topography</vt:lpstr>
      <vt:lpstr>Valley &amp; Ridge rocks &amp; topography</vt:lpstr>
      <vt:lpstr>Valley &amp; Ridge rocks &amp; topography</vt:lpstr>
      <vt:lpstr>Valley &amp; Ridge rocks &amp; topography</vt:lpstr>
      <vt:lpstr>Valley &amp; Ridge rocks &amp; topography</vt:lpstr>
      <vt:lpstr>Valley &amp; Ridge rocks &amp; topography</vt:lpstr>
      <vt:lpstr>Valley &amp; Ridge rocks &amp; topography</vt:lpstr>
      <vt:lpstr>Valley &amp; Ridge rocks &amp; topography</vt:lpstr>
      <vt:lpstr>Plateau rocks &amp; topography</vt:lpstr>
      <vt:lpstr>Plateau rocks &amp; topography</vt:lpstr>
      <vt:lpstr>Plateau rocks &amp; topography</vt:lpstr>
      <vt:lpstr>Plateau rocks &amp; topography</vt:lpstr>
      <vt:lpstr>Plateau rocks &amp; topography</vt:lpstr>
      <vt:lpstr>Yes, there is a pattern!</vt:lpstr>
    </vt:vector>
  </TitlesOfParts>
  <Company>McDonogh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Geology Shaping Landforms in Maryland</dc:title>
  <dc:creator>Martin Schmidt</dc:creator>
  <cp:lastModifiedBy>capla</cp:lastModifiedBy>
  <cp:revision>29</cp:revision>
  <dcterms:created xsi:type="dcterms:W3CDTF">2017-06-27T01:42:10Z</dcterms:created>
  <dcterms:modified xsi:type="dcterms:W3CDTF">2021-07-22T17:10:06Z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0x0101009C7C95F4656DE04BA9965EA444DDA5FF</vt:lpwstr>
  </property>
</Properties>
</file>