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708" r:id="rId7"/>
  </p:sldMasterIdLst>
  <p:notesMasterIdLst>
    <p:notesMasterId r:id="rId24"/>
  </p:notesMasterIdLst>
  <p:sldIdLst>
    <p:sldId id="273" r:id="rId8"/>
    <p:sldId id="271" r:id="rId9"/>
    <p:sldId id="272" r:id="rId10"/>
    <p:sldId id="257" r:id="rId11"/>
    <p:sldId id="258" r:id="rId12"/>
    <p:sldId id="259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767" autoAdjust="0"/>
  </p:normalViewPr>
  <p:slideViewPr>
    <p:cSldViewPr snapToGrid="0">
      <p:cViewPr varScale="1">
        <p:scale>
          <a:sx n="56" d="100"/>
          <a:sy n="56" d="100"/>
        </p:scale>
        <p:origin x="-15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8BB4F-7F1D-4A08-9A4B-BE7EFD1D309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B253F-6A17-4934-A97B-5582559C9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705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mainly “interesting information”  after going over it, focus on the formation of minerals for students to note.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B253F-6A17-4934-A97B-5582559C99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103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slides are all examples of different Maryland rocks formed by this process.  Show as many or few as work </a:t>
            </a:r>
            <a:r>
              <a:rPr lang="en-US"/>
              <a:t>in your </a:t>
            </a:r>
            <a:r>
              <a:rPr lang="en-US" dirty="0"/>
              <a:t>class.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B253F-6A17-4934-A97B-5582559C99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107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84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5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20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7042-EE08-4370-A474-C2207D918B64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B02E-8EA5-4699-9410-FBDD1661C545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330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7042-EE08-4370-A474-C2207D918B64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B02E-8EA5-4699-9410-FBDD1661C5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4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7042-EE08-4370-A474-C2207D918B64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B02E-8EA5-4699-9410-FBDD1661C545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404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7042-EE08-4370-A474-C2207D918B64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B02E-8EA5-4699-9410-FBDD1661C5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28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7042-EE08-4370-A474-C2207D918B64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B02E-8EA5-4699-9410-FBDD1661C5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85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7042-EE08-4370-A474-C2207D918B64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B02E-8EA5-4699-9410-FBDD1661C5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69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7042-EE08-4370-A474-C2207D918B64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B02E-8EA5-4699-9410-FBDD1661C5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058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7042-EE08-4370-A474-C2207D918B64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B02E-8EA5-4699-9410-FBDD1661C5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1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149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1307042-EE08-4370-A474-C2207D918B64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FBBB02E-8EA5-4699-9410-FBDD1661C5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39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7042-EE08-4370-A474-C2207D918B64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B02E-8EA5-4699-9410-FBDD1661C5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38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7042-EE08-4370-A474-C2207D918B64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B02E-8EA5-4699-9410-FBDD1661C5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852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99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716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629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724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838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55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29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5542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196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465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916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24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324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25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305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551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417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45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930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49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702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622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137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77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34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74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077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929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26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B40D-7507-4C8C-A735-E006FCD70C6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E407-EE42-4E0F-ACEA-0BD8442FD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526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307042-EE08-4370-A474-C2207D918B64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BBB02E-8EA5-4699-9410-FBDD1661C5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4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085CE-C40A-4161-81A8-A23A52846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A33E-B216-4A88-8A97-D4C4407DC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1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EE31E-9C88-43D8-80B8-9C300A703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F502-9F62-414E-BF90-565C601944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76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75C3B6-E1F4-4813-93DE-ECD2964C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509" y="1743607"/>
            <a:ext cx="7772400" cy="232977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EXAMPLES OF ROCK AND MINERAL DEPOSITION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dirty="0" smtClean="0"/>
              <a:t>By Martin f. Schmidt, Jr.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81019C-6C8E-4940-85E4-3F59D2951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527" y="4507202"/>
            <a:ext cx="6858000" cy="16557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WEATHERING, EROSION &amp; DEPOSITION MODULE</a:t>
            </a:r>
            <a:r>
              <a:rPr lang="en-US" sz="2400" b="1" dirty="0" smtClean="0"/>
              <a:t>	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Lesson 7 – CHEMICAL DEPOSITION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8194" name="Picture 2" descr="https://lh3.googleusercontent.com/AAjiTJJXiRj13Typs0Dn24OI1DGfqjToVR0BZZfsGipkwlqxa6HnDOkoMJL91zEiDYxlOaGiBY7Zk8Q2qdGbY8VEGfQtpy9Vc4DwTK0d_2g-cqjkT2Y_A2KsAoTvOPNaaJnx2dQOw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399" y="216912"/>
            <a:ext cx="2704234" cy="1499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1738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405"/>
            <a:ext cx="9143998" cy="6121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6489595"/>
            <a:ext cx="838200" cy="3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4715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9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Iron-cemented sandstone, Elk Neck State Park, MD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1170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8405"/>
            <a:ext cx="9143995" cy="6121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6489595"/>
            <a:ext cx="838200" cy="3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4696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9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Iron-cemented sandstone, Elk Neck State Park, MD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7030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405"/>
            <a:ext cx="9143999" cy="6121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6489595"/>
            <a:ext cx="838200" cy="3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4716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9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Iron-cemented sandstone, Elk Neck State Park, MD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0608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23996" y="0"/>
            <a:ext cx="60960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6489595"/>
            <a:ext cx="838200" cy="3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4738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139384"/>
            <a:ext cx="495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Iron-cemented sandstone, Elk Neck State Park, MD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341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405"/>
            <a:ext cx="9143998" cy="6121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6489595"/>
            <a:ext cx="838200" cy="3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4697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9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Iron-cemented conglomerate, Elk Neck State Park, MD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54482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8405"/>
            <a:ext cx="9143996" cy="6121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6489595"/>
            <a:ext cx="838200" cy="3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4757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9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Iron-cemented conglomerate, Elk Neck State Park, MD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2473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8405"/>
            <a:ext cx="9143996" cy="6121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6489595"/>
            <a:ext cx="838200" cy="3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4756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9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Iron-cemented conglomerate, Elk Neck State Park, MD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9928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2081"/>
            <a:ext cx="9144000" cy="4173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490" y="5988676"/>
            <a:ext cx="4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 and information by Callan Bentley.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590" y="132522"/>
            <a:ext cx="8055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Local Calcium Carbonate ‘Rock’ Formation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28581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102"/>
            <a:ext cx="9144000" cy="4001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490" y="5988676"/>
            <a:ext cx="4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and information by Callan Bentley.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590" y="132522"/>
            <a:ext cx="8055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Local Calcium Carbonate ‘Rock’ Formation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81199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Ridge Iron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495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Weathering and interacting rock chemistries have produced iron deposits in Maryland.</a:t>
            </a:r>
            <a:endParaRPr lang="en-US" sz="1800" dirty="0"/>
          </a:p>
        </p:txBody>
      </p:sp>
      <p:sp>
        <p:nvSpPr>
          <p:cNvPr id="6" name="Freeform 5"/>
          <p:cNvSpPr/>
          <p:nvPr/>
        </p:nvSpPr>
        <p:spPr>
          <a:xfrm>
            <a:off x="313899" y="3657600"/>
            <a:ext cx="3643952" cy="2579427"/>
          </a:xfrm>
          <a:custGeom>
            <a:avLst/>
            <a:gdLst>
              <a:gd name="connsiteX0" fmla="*/ 0 w 3643952"/>
              <a:gd name="connsiteY0" fmla="*/ 2579427 h 2579427"/>
              <a:gd name="connsiteX1" fmla="*/ 68238 w 3643952"/>
              <a:gd name="connsiteY1" fmla="*/ 0 h 2579427"/>
              <a:gd name="connsiteX2" fmla="*/ 805217 w 3643952"/>
              <a:gd name="connsiteY2" fmla="*/ 122830 h 2579427"/>
              <a:gd name="connsiteX3" fmla="*/ 1569492 w 3643952"/>
              <a:gd name="connsiteY3" fmla="*/ 491319 h 2579427"/>
              <a:gd name="connsiteX4" fmla="*/ 2197289 w 3643952"/>
              <a:gd name="connsiteY4" fmla="*/ 1064525 h 2579427"/>
              <a:gd name="connsiteX5" fmla="*/ 3643952 w 3643952"/>
              <a:gd name="connsiteY5" fmla="*/ 1787857 h 2579427"/>
              <a:gd name="connsiteX6" fmla="*/ 3398292 w 3643952"/>
              <a:gd name="connsiteY6" fmla="*/ 2115403 h 2579427"/>
              <a:gd name="connsiteX7" fmla="*/ 3152632 w 3643952"/>
              <a:gd name="connsiteY7" fmla="*/ 2538484 h 2579427"/>
              <a:gd name="connsiteX8" fmla="*/ 0 w 3643952"/>
              <a:gd name="connsiteY8" fmla="*/ 2579427 h 257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3952" h="2579427">
                <a:moveTo>
                  <a:pt x="0" y="2579427"/>
                </a:moveTo>
                <a:lnTo>
                  <a:pt x="68238" y="0"/>
                </a:lnTo>
                <a:lnTo>
                  <a:pt x="805217" y="122830"/>
                </a:lnTo>
                <a:lnTo>
                  <a:pt x="1569492" y="491319"/>
                </a:lnTo>
                <a:lnTo>
                  <a:pt x="2197289" y="1064525"/>
                </a:lnTo>
                <a:lnTo>
                  <a:pt x="3643952" y="1787857"/>
                </a:lnTo>
                <a:lnTo>
                  <a:pt x="3398292" y="2115403"/>
                </a:lnTo>
                <a:lnTo>
                  <a:pt x="3152632" y="2538484"/>
                </a:lnTo>
                <a:lnTo>
                  <a:pt x="0" y="257942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466531" y="5363570"/>
            <a:ext cx="3684896" cy="846161"/>
          </a:xfrm>
          <a:custGeom>
            <a:avLst/>
            <a:gdLst>
              <a:gd name="connsiteX0" fmla="*/ 518615 w 3684896"/>
              <a:gd name="connsiteY0" fmla="*/ 68239 h 846161"/>
              <a:gd name="connsiteX1" fmla="*/ 2224585 w 3684896"/>
              <a:gd name="connsiteY1" fmla="*/ 109182 h 846161"/>
              <a:gd name="connsiteX2" fmla="*/ 3671248 w 3684896"/>
              <a:gd name="connsiteY2" fmla="*/ 0 h 846161"/>
              <a:gd name="connsiteX3" fmla="*/ 3684896 w 3684896"/>
              <a:gd name="connsiteY3" fmla="*/ 846161 h 846161"/>
              <a:gd name="connsiteX4" fmla="*/ 0 w 3684896"/>
              <a:gd name="connsiteY4" fmla="*/ 832514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896" h="846161">
                <a:moveTo>
                  <a:pt x="518615" y="68239"/>
                </a:moveTo>
                <a:lnTo>
                  <a:pt x="2224585" y="109182"/>
                </a:lnTo>
                <a:lnTo>
                  <a:pt x="3671248" y="0"/>
                </a:lnTo>
                <a:lnTo>
                  <a:pt x="3684896" y="846161"/>
                </a:lnTo>
                <a:lnTo>
                  <a:pt x="0" y="832514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9314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Hill of metamorphic rock containing iron.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7451" y="5562600"/>
            <a:ext cx="236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Valley of marble = calcite = CaCO3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57201" y="2819400"/>
            <a:ext cx="457199" cy="64064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819400"/>
            <a:ext cx="4572000" cy="3693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CO2 dissolves in falling rain, making it acidic.</a:t>
            </a:r>
          </a:p>
        </p:txBody>
      </p:sp>
      <p:sp>
        <p:nvSpPr>
          <p:cNvPr id="12" name="Freeform 11"/>
          <p:cNvSpPr/>
          <p:nvPr/>
        </p:nvSpPr>
        <p:spPr>
          <a:xfrm>
            <a:off x="304800" y="4384343"/>
            <a:ext cx="6796585" cy="1787857"/>
          </a:xfrm>
          <a:custGeom>
            <a:avLst/>
            <a:gdLst>
              <a:gd name="connsiteX0" fmla="*/ 0 w 6796585"/>
              <a:gd name="connsiteY0" fmla="*/ 1787857 h 1787857"/>
              <a:gd name="connsiteX1" fmla="*/ 40943 w 6796585"/>
              <a:gd name="connsiteY1" fmla="*/ 0 h 1787857"/>
              <a:gd name="connsiteX2" fmla="*/ 818865 w 6796585"/>
              <a:gd name="connsiteY2" fmla="*/ 40943 h 1787857"/>
              <a:gd name="connsiteX3" fmla="*/ 1555845 w 6796585"/>
              <a:gd name="connsiteY3" fmla="*/ 272955 h 1787857"/>
              <a:gd name="connsiteX4" fmla="*/ 2797791 w 6796585"/>
              <a:gd name="connsiteY4" fmla="*/ 873457 h 1787857"/>
              <a:gd name="connsiteX5" fmla="*/ 3875964 w 6796585"/>
              <a:gd name="connsiteY5" fmla="*/ 1132764 h 1787857"/>
              <a:gd name="connsiteX6" fmla="*/ 6769289 w 6796585"/>
              <a:gd name="connsiteY6" fmla="*/ 1091821 h 1787857"/>
              <a:gd name="connsiteX7" fmla="*/ 6796585 w 6796585"/>
              <a:gd name="connsiteY7" fmla="*/ 1774209 h 1787857"/>
              <a:gd name="connsiteX8" fmla="*/ 0 w 6796585"/>
              <a:gd name="connsiteY8" fmla="*/ 1787857 h 178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6585" h="1787857">
                <a:moveTo>
                  <a:pt x="0" y="1787857"/>
                </a:moveTo>
                <a:lnTo>
                  <a:pt x="40943" y="0"/>
                </a:lnTo>
                <a:lnTo>
                  <a:pt x="818865" y="40943"/>
                </a:lnTo>
                <a:lnTo>
                  <a:pt x="1555845" y="272955"/>
                </a:lnTo>
                <a:lnTo>
                  <a:pt x="2797791" y="873457"/>
                </a:lnTo>
                <a:lnTo>
                  <a:pt x="3875964" y="1132764"/>
                </a:lnTo>
                <a:lnTo>
                  <a:pt x="6769289" y="1091821"/>
                </a:lnTo>
                <a:lnTo>
                  <a:pt x="6796585" y="1774209"/>
                </a:lnTo>
                <a:lnTo>
                  <a:pt x="0" y="1787857"/>
                </a:lnTo>
                <a:close/>
              </a:path>
            </a:pathLst>
          </a:custGeom>
          <a:solidFill>
            <a:schemeClr val="accent2">
              <a:lumMod val="7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3316069"/>
            <a:ext cx="6858000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More CO2 is added to groundwater by bacteria, increasing the acidity.  The groundwater dissolves iron from the metamorphic  rock.</a:t>
            </a:r>
          </a:p>
        </p:txBody>
      </p:sp>
      <p:sp>
        <p:nvSpPr>
          <p:cNvPr id="14" name="Bent Arrow 13"/>
          <p:cNvSpPr/>
          <p:nvPr/>
        </p:nvSpPr>
        <p:spPr>
          <a:xfrm flipV="1">
            <a:off x="1334069" y="4876800"/>
            <a:ext cx="1790131" cy="1144305"/>
          </a:xfrm>
          <a:prstGeom prst="bentArrow">
            <a:avLst>
              <a:gd name="adj1" fmla="val 25000"/>
              <a:gd name="adj2" fmla="val 29771"/>
              <a:gd name="adj3" fmla="val 25000"/>
              <a:gd name="adj4" fmla="val 875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7776" y="4199213"/>
            <a:ext cx="209777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Groundwater flows downhill to the marble in the valley.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4410670"/>
            <a:ext cx="413896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Calcite neutralizes the acid so the iron can't stay in solution - deposits out as iron nodules people can use as an iron source.</a:t>
            </a:r>
          </a:p>
        </p:txBody>
      </p:sp>
      <p:sp>
        <p:nvSpPr>
          <p:cNvPr id="17" name="Oval 16"/>
          <p:cNvSpPr/>
          <p:nvPr/>
        </p:nvSpPr>
        <p:spPr>
          <a:xfrm>
            <a:off x="3910005" y="5619550"/>
            <a:ext cx="186519" cy="1640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10251" y="5791200"/>
            <a:ext cx="186519" cy="1640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86663" y="5619550"/>
            <a:ext cx="114868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39002" y="5855732"/>
            <a:ext cx="156949" cy="878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543800" y="6237027"/>
            <a:ext cx="1243367" cy="620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More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606085" y="3530263"/>
            <a:ext cx="4476801" cy="854080"/>
          </a:xfrm>
          <a:prstGeom prst="wedgeRectCallout">
            <a:avLst>
              <a:gd name="adj1" fmla="val -53347"/>
              <a:gd name="adj2" fmla="val 19392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Rainwater collects below the surface as groundwater, like a sponge full of water.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628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as refinery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49530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process has made the iron deposits in Baltimore County at Oregon Ridge and Cromwell Valley.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Conveniently, the marble also is used in the furnaces to further refine the iron ore.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provided iron for plows and tools.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similar process makes "bog iron" in the Maryland Coastal Plain - in this case the 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escapes in the air, making the water less acid, so the iron deposits out.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iron deposits are often oxidized to these minerals:</a:t>
            </a:r>
          </a:p>
          <a:p>
            <a:pPr marL="11887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hematite = Fe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goethite =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</a:p>
          <a:p>
            <a:pPr marL="11887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limonite =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(OH) · nH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220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27774" cy="1252728"/>
          </a:xfrm>
        </p:spPr>
        <p:txBody>
          <a:bodyPr/>
          <a:lstStyle/>
          <a:p>
            <a:r>
              <a:rPr lang="en-US" dirty="0"/>
              <a:t>Iron oxides can cement sediments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495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Iron oxides can also deposit between grains of sediment to make rock.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37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7905"/>
            <a:ext cx="9143996" cy="6121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530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39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Iron-cemented conglomerate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3251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7906"/>
            <a:ext cx="9143996" cy="6121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531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39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Iron-cemented conglomerate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916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405"/>
            <a:ext cx="9143998" cy="6121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6489595"/>
            <a:ext cx="838200" cy="3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4694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9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Iron-cemented sandstone, Elk Neck State Park, MD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8505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C95F4656DE04BA9965EA444DDA5FF" ma:contentTypeVersion="9" ma:contentTypeDescription="Create a new document." ma:contentTypeScope="" ma:versionID="04e34ee7e3534fbc882bd685fad25545">
  <xsd:schema xmlns:xsd="http://www.w3.org/2001/XMLSchema" xmlns:xs="http://www.w3.org/2001/XMLSchema" xmlns:p="http://schemas.microsoft.com/office/2006/metadata/properties" xmlns:ns2="b49946fc-6b90-492d-818a-dc9dabd366ea" xmlns:ns3="0589646a-4734-4451-b627-977382dd2130" xmlns:ns4="3f33b942-1360-4cbb-84bc-7608c31eca30" targetNamespace="http://schemas.microsoft.com/office/2006/metadata/properties" ma:root="true" ma:fieldsID="eb34e56e173c9259b164dd3b5bd0b9aa" ns2:_="" ns3:_="" ns4:_="">
    <xsd:import namespace="b49946fc-6b90-492d-818a-dc9dabd366ea"/>
    <xsd:import namespace="0589646a-4734-4451-b627-977382dd2130"/>
    <xsd:import namespace="3f33b942-1360-4cbb-84bc-7608c31eca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946fc-6b90-492d-818a-dc9dabd366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9646a-4734-4451-b627-977382dd2130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3b942-1360-4cbb-84bc-7608c31ec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324209-ECBB-4231-A69B-2F1BE7E38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9946fc-6b90-492d-818a-dc9dabd366ea"/>
    <ds:schemaRef ds:uri="0589646a-4734-4451-b627-977382dd2130"/>
    <ds:schemaRef ds:uri="3f33b942-1360-4cbb-84bc-7608c31ec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281553-AA81-4644-995A-E0A9834E0C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1A4B4-9C79-444B-9E9A-EE4CD75AA1B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413</Words>
  <Application>Microsoft Office PowerPoint</Application>
  <PresentationFormat>On-screen Show (4:3)</PresentationFormat>
  <Paragraphs>52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Module</vt:lpstr>
      <vt:lpstr>14_Office Theme</vt:lpstr>
      <vt:lpstr>1_Office Theme</vt:lpstr>
      <vt:lpstr>EXAMPLES OF ROCK AND MINERAL DEPOSITION By Martin f. Schmidt, Jr.</vt:lpstr>
      <vt:lpstr>Slide 2</vt:lpstr>
      <vt:lpstr>Slide 3</vt:lpstr>
      <vt:lpstr>Oregon Ridge Iron</vt:lpstr>
      <vt:lpstr>Weathering as refinery </vt:lpstr>
      <vt:lpstr>Iron oxides can cement sediments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McDonogh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rock and mineral deposition</dc:title>
  <dc:creator>Martin Schmidt</dc:creator>
  <cp:lastModifiedBy>capla</cp:lastModifiedBy>
  <cp:revision>13</cp:revision>
  <dcterms:created xsi:type="dcterms:W3CDTF">2019-04-12T18:47:43Z</dcterms:created>
  <dcterms:modified xsi:type="dcterms:W3CDTF">2021-07-22T18:19:47Z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0x0101009C7C95F4656DE04BA9965EA444DDA5FF</vt:lpwstr>
  </property>
</Properties>
</file>